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Masters/slideMaster5.xml" ContentType="application/vnd.openxmlformats-officedocument.presentationml.slideMaster+xml"/>
  <Override PartName="/ppt/slides/slide8.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sldIdLst>
    <p:sldId id="272" r:id="rId6"/>
    <p:sldId id="273" r:id="rId7"/>
    <p:sldId id="257" r:id="rId8"/>
    <p:sldId id="256" r:id="rId9"/>
    <p:sldId id="258" r:id="rId10"/>
    <p:sldId id="259" r:id="rId11"/>
    <p:sldId id="260" r:id="rId12"/>
    <p:sldId id="261" r:id="rId13"/>
    <p:sldId id="262" r:id="rId14"/>
    <p:sldId id="263" r:id="rId15"/>
    <p:sldId id="266" r:id="rId16"/>
    <p:sldId id="267" r:id="rId17"/>
    <p:sldId id="268" r:id="rId18"/>
    <p:sldId id="269" r:id="rId19"/>
    <p:sldId id="270"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9" d="100"/>
          <a:sy n="69" d="100"/>
        </p:scale>
        <p:origin x="-756"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FB1A810-EFC0-4707-BDB1-C9C3773BD7D4}" type="datetimeFigureOut">
              <a:rPr lang="ru-RU" smtClean="0"/>
              <a:pPr/>
              <a:t>30.03.2016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5D57F0-7A8A-40ED-8C58-5E2017D90BBA}" type="slidenum">
              <a:rPr lang="ru-RU" smtClean="0"/>
              <a:pPr/>
              <a:t>‹#›</a:t>
            </a:fld>
            <a:endParaRPr lang="ru-RU"/>
          </a:p>
        </p:txBody>
      </p:sp>
    </p:spTree>
    <p:extLst>
      <p:ext uri="{BB962C8B-B14F-4D97-AF65-F5344CB8AC3E}">
        <p14:creationId xmlns:p14="http://schemas.microsoft.com/office/powerpoint/2010/main" xmlns="" val="2737294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FB1A810-EFC0-4707-BDB1-C9C3773BD7D4}" type="datetimeFigureOut">
              <a:rPr lang="ru-RU" smtClean="0"/>
              <a:pPr/>
              <a:t>30.03.2016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5D57F0-7A8A-40ED-8C58-5E2017D90BBA}" type="slidenum">
              <a:rPr lang="ru-RU" smtClean="0"/>
              <a:pPr/>
              <a:t>‹#›</a:t>
            </a:fld>
            <a:endParaRPr lang="ru-RU"/>
          </a:p>
        </p:txBody>
      </p:sp>
    </p:spTree>
    <p:extLst>
      <p:ext uri="{BB962C8B-B14F-4D97-AF65-F5344CB8AC3E}">
        <p14:creationId xmlns:p14="http://schemas.microsoft.com/office/powerpoint/2010/main" xmlns="" val="4259776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FB1A810-EFC0-4707-BDB1-C9C3773BD7D4}" type="datetimeFigureOut">
              <a:rPr lang="ru-RU" smtClean="0"/>
              <a:pPr/>
              <a:t>30.03.2016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5D57F0-7A8A-40ED-8C58-5E2017D90BBA}" type="slidenum">
              <a:rPr lang="ru-RU" smtClean="0"/>
              <a:pPr/>
              <a:t>‹#›</a:t>
            </a:fld>
            <a:endParaRPr lang="ru-RU"/>
          </a:p>
        </p:txBody>
      </p:sp>
    </p:spTree>
    <p:extLst>
      <p:ext uri="{BB962C8B-B14F-4D97-AF65-F5344CB8AC3E}">
        <p14:creationId xmlns:p14="http://schemas.microsoft.com/office/powerpoint/2010/main" xmlns="" val="3669152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30.03.2016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748823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30.03.2016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673528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30.03.2016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794513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30.03.2016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834307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solidFill>
                  <a:prstClr val="black">
                    <a:tint val="75000"/>
                  </a:prstClr>
                </a:solidFill>
              </a:rPr>
              <a:pPr/>
              <a:t>30.03.2016</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489392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solidFill>
                  <a:prstClr val="black">
                    <a:tint val="75000"/>
                  </a:prstClr>
                </a:solidFill>
              </a:rPr>
              <a:pPr/>
              <a:t>30.03.2016</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620590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prstClr val="black">
                    <a:tint val="75000"/>
                  </a:prstClr>
                </a:solidFill>
              </a:rPr>
              <a:pPr/>
              <a:t>30.03.2016</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7048031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30.03.2016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626630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FB1A810-EFC0-4707-BDB1-C9C3773BD7D4}" type="datetimeFigureOut">
              <a:rPr lang="ru-RU" smtClean="0"/>
              <a:pPr/>
              <a:t>30.03.2016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5D57F0-7A8A-40ED-8C58-5E2017D90BBA}" type="slidenum">
              <a:rPr lang="ru-RU" smtClean="0"/>
              <a:pPr/>
              <a:t>‹#›</a:t>
            </a:fld>
            <a:endParaRPr lang="ru-RU"/>
          </a:p>
        </p:txBody>
      </p:sp>
    </p:spTree>
    <p:extLst>
      <p:ext uri="{BB962C8B-B14F-4D97-AF65-F5344CB8AC3E}">
        <p14:creationId xmlns:p14="http://schemas.microsoft.com/office/powerpoint/2010/main" xmlns="" val="1371533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30.03.2016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416228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30.03.2016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2961207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30.03.2016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1762880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30.03.2016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994664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30.03.2016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5045640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30.03.2016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3213488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30.03.2016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3907942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solidFill>
                  <a:prstClr val="black">
                    <a:tint val="75000"/>
                  </a:prstClr>
                </a:solidFill>
              </a:rPr>
              <a:pPr/>
              <a:t>30.03.2016</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0390582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solidFill>
                  <a:prstClr val="black">
                    <a:tint val="75000"/>
                  </a:prstClr>
                </a:solidFill>
              </a:rPr>
              <a:pPr/>
              <a:t>30.03.2016</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5316904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prstClr val="black">
                    <a:tint val="75000"/>
                  </a:prstClr>
                </a:solidFill>
              </a:rPr>
              <a:pPr/>
              <a:t>30.03.2016</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490175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FB1A810-EFC0-4707-BDB1-C9C3773BD7D4}" type="datetimeFigureOut">
              <a:rPr lang="ru-RU" smtClean="0"/>
              <a:pPr/>
              <a:t>30.03.2016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5D57F0-7A8A-40ED-8C58-5E2017D90BBA}" type="slidenum">
              <a:rPr lang="ru-RU" smtClean="0"/>
              <a:pPr/>
              <a:t>‹#›</a:t>
            </a:fld>
            <a:endParaRPr lang="ru-RU"/>
          </a:p>
        </p:txBody>
      </p:sp>
    </p:spTree>
    <p:extLst>
      <p:ext uri="{BB962C8B-B14F-4D97-AF65-F5344CB8AC3E}">
        <p14:creationId xmlns:p14="http://schemas.microsoft.com/office/powerpoint/2010/main" xmlns="" val="2439890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30.03.2016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5216571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30.03.2016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8124361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30.03.2016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5305519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30.03.2016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6539584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30.03.2016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3297510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30.03.2016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71436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30.03.2016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7604662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30.03.2016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5266028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solidFill>
                  <a:prstClr val="black">
                    <a:tint val="75000"/>
                  </a:prstClr>
                </a:solidFill>
              </a:rPr>
              <a:pPr/>
              <a:t>30.03.2016</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9548372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solidFill>
                  <a:prstClr val="black">
                    <a:tint val="75000"/>
                  </a:prstClr>
                </a:solidFill>
              </a:rPr>
              <a:pPr/>
              <a:t>30.03.2016</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490883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FB1A810-EFC0-4707-BDB1-C9C3773BD7D4}" type="datetimeFigureOut">
              <a:rPr lang="ru-RU" smtClean="0"/>
              <a:pPr/>
              <a:t>30.03.2016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75D57F0-7A8A-40ED-8C58-5E2017D90BBA}" type="slidenum">
              <a:rPr lang="ru-RU" smtClean="0"/>
              <a:pPr/>
              <a:t>‹#›</a:t>
            </a:fld>
            <a:endParaRPr lang="ru-RU"/>
          </a:p>
        </p:txBody>
      </p:sp>
    </p:spTree>
    <p:extLst>
      <p:ext uri="{BB962C8B-B14F-4D97-AF65-F5344CB8AC3E}">
        <p14:creationId xmlns:p14="http://schemas.microsoft.com/office/powerpoint/2010/main" xmlns="" val="27829073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prstClr val="black">
                    <a:tint val="75000"/>
                  </a:prstClr>
                </a:solidFill>
              </a:rPr>
              <a:pPr/>
              <a:t>30.03.2016</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558327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30.03.2016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6553555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30.03.2016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6636583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30.03.2016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6579547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30.03.2016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8143037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30.03.2016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9086125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30.03.2016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4623230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30.03.2016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3163617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30.03.2016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899271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solidFill>
                  <a:prstClr val="black">
                    <a:tint val="75000"/>
                  </a:prstClr>
                </a:solidFill>
              </a:rPr>
              <a:pPr/>
              <a:t>30.03.2016</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829150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FB1A810-EFC0-4707-BDB1-C9C3773BD7D4}" type="datetimeFigureOut">
              <a:rPr lang="ru-RU" smtClean="0"/>
              <a:pPr/>
              <a:t>30.03.2016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75D57F0-7A8A-40ED-8C58-5E2017D90BBA}" type="slidenum">
              <a:rPr lang="ru-RU" smtClean="0"/>
              <a:pPr/>
              <a:t>‹#›</a:t>
            </a:fld>
            <a:endParaRPr lang="ru-RU"/>
          </a:p>
        </p:txBody>
      </p:sp>
    </p:spTree>
    <p:extLst>
      <p:ext uri="{BB962C8B-B14F-4D97-AF65-F5344CB8AC3E}">
        <p14:creationId xmlns:p14="http://schemas.microsoft.com/office/powerpoint/2010/main" xmlns="" val="42278957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solidFill>
                  <a:prstClr val="black">
                    <a:tint val="75000"/>
                  </a:prstClr>
                </a:solidFill>
              </a:rPr>
              <a:pPr/>
              <a:t>30.03.2016</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2820351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prstClr val="black">
                    <a:tint val="75000"/>
                  </a:prstClr>
                </a:solidFill>
              </a:rPr>
              <a:pPr/>
              <a:t>30.03.2016</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154470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30.03.2016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40881569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30.03.2016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5262548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30.03.2016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7126754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30.03.2016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299204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FB1A810-EFC0-4707-BDB1-C9C3773BD7D4}" type="datetimeFigureOut">
              <a:rPr lang="ru-RU" smtClean="0"/>
              <a:pPr/>
              <a:t>30.03.2016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75D57F0-7A8A-40ED-8C58-5E2017D90BBA}" type="slidenum">
              <a:rPr lang="ru-RU" smtClean="0"/>
              <a:pPr/>
              <a:t>‹#›</a:t>
            </a:fld>
            <a:endParaRPr lang="ru-RU"/>
          </a:p>
        </p:txBody>
      </p:sp>
    </p:spTree>
    <p:extLst>
      <p:ext uri="{BB962C8B-B14F-4D97-AF65-F5344CB8AC3E}">
        <p14:creationId xmlns:p14="http://schemas.microsoft.com/office/powerpoint/2010/main" xmlns="" val="2491662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FB1A810-EFC0-4707-BDB1-C9C3773BD7D4}" type="datetimeFigureOut">
              <a:rPr lang="ru-RU" smtClean="0"/>
              <a:pPr/>
              <a:t>30.03.2016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75D57F0-7A8A-40ED-8C58-5E2017D90BBA}" type="slidenum">
              <a:rPr lang="ru-RU" smtClean="0"/>
              <a:pPr/>
              <a:t>‹#›</a:t>
            </a:fld>
            <a:endParaRPr lang="ru-RU"/>
          </a:p>
        </p:txBody>
      </p:sp>
    </p:spTree>
    <p:extLst>
      <p:ext uri="{BB962C8B-B14F-4D97-AF65-F5344CB8AC3E}">
        <p14:creationId xmlns:p14="http://schemas.microsoft.com/office/powerpoint/2010/main" xmlns="" val="2516486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FB1A810-EFC0-4707-BDB1-C9C3773BD7D4}" type="datetimeFigureOut">
              <a:rPr lang="ru-RU" smtClean="0"/>
              <a:pPr/>
              <a:t>30.03.2016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75D57F0-7A8A-40ED-8C58-5E2017D90BBA}" type="slidenum">
              <a:rPr lang="ru-RU" smtClean="0"/>
              <a:pPr/>
              <a:t>‹#›</a:t>
            </a:fld>
            <a:endParaRPr lang="ru-RU"/>
          </a:p>
        </p:txBody>
      </p:sp>
    </p:spTree>
    <p:extLst>
      <p:ext uri="{BB962C8B-B14F-4D97-AF65-F5344CB8AC3E}">
        <p14:creationId xmlns:p14="http://schemas.microsoft.com/office/powerpoint/2010/main" xmlns="" val="3171291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FB1A810-EFC0-4707-BDB1-C9C3773BD7D4}" type="datetimeFigureOut">
              <a:rPr lang="ru-RU" smtClean="0"/>
              <a:pPr/>
              <a:t>30.03.2016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75D57F0-7A8A-40ED-8C58-5E2017D90BBA}" type="slidenum">
              <a:rPr lang="ru-RU" smtClean="0"/>
              <a:pPr/>
              <a:t>‹#›</a:t>
            </a:fld>
            <a:endParaRPr lang="ru-RU"/>
          </a:p>
        </p:txBody>
      </p:sp>
    </p:spTree>
    <p:extLst>
      <p:ext uri="{BB962C8B-B14F-4D97-AF65-F5344CB8AC3E}">
        <p14:creationId xmlns:p14="http://schemas.microsoft.com/office/powerpoint/2010/main" xmlns="" val="2176797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B1A810-EFC0-4707-BDB1-C9C3773BD7D4}" type="datetimeFigureOut">
              <a:rPr lang="ru-RU" smtClean="0"/>
              <a:pPr/>
              <a:t>30.03.2016</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5D57F0-7A8A-40ED-8C58-5E2017D90BBA}" type="slidenum">
              <a:rPr lang="ru-RU" smtClean="0"/>
              <a:pPr/>
              <a:t>‹#›</a:t>
            </a:fld>
            <a:endParaRPr lang="ru-RU"/>
          </a:p>
        </p:txBody>
      </p:sp>
    </p:spTree>
    <p:extLst>
      <p:ext uri="{BB962C8B-B14F-4D97-AF65-F5344CB8AC3E}">
        <p14:creationId xmlns:p14="http://schemas.microsoft.com/office/powerpoint/2010/main" xmlns="" val="2193805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solidFill>
                  <a:prstClr val="black">
                    <a:tint val="75000"/>
                  </a:prstClr>
                </a:solidFill>
              </a:rPr>
              <a:pPr/>
              <a:t>30.03.2016</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5073320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solidFill>
                  <a:prstClr val="black">
                    <a:tint val="75000"/>
                  </a:prstClr>
                </a:solidFill>
              </a:rPr>
              <a:pPr/>
              <a:t>30.03.2016</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8273329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solidFill>
                  <a:prstClr val="black">
                    <a:tint val="75000"/>
                  </a:prstClr>
                </a:solidFill>
              </a:rPr>
              <a:pPr/>
              <a:t>30.03.2016</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016095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solidFill>
                  <a:prstClr val="black">
                    <a:tint val="75000"/>
                  </a:prstClr>
                </a:solidFill>
              </a:rPr>
              <a:pPr/>
              <a:t>30.03.2016</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94377490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http://ru.wikipedia.org/wiki/%D0%97%D1%80%D0%B8%D1%82%D0%B5%D0%BB%D1%8C%D0%BD%D1%8B%D0%B9_%D0%BD%D0%B5%D1%80%D0%B2" TargetMode="External"/><Relationship Id="rId2" Type="http://schemas.openxmlformats.org/officeDocument/2006/relationships/hyperlink" Target="http://ru.wikipedia.org/wiki/%D0%94%D1%80%D0%B5%D0%B2%D0%BD%D0%B5%D0%B3%D1%80%D0%B5%D1%87%D0%B5%D1%81%D0%BA%D0%B8%D0%B9_%D1%8F%D0%B7%D1%8B%D0%BA" TargetMode="External"/><Relationship Id="rId1" Type="http://schemas.openxmlformats.org/officeDocument/2006/relationships/slideLayout" Target="../slideLayouts/slideLayout29.xml"/><Relationship Id="rId4" Type="http://schemas.openxmlformats.org/officeDocument/2006/relationships/hyperlink" Target="http://ru.wikipedia.org/wiki/%D0%93%D0%BB%D0%B0%D0%B7"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ru.wikipedia.org/wiki/%D0%90%D0%BC%D0%B5%D1%82%D1%80%D0%BE%D0%BF%D0%B8%D1%8F" TargetMode="External"/><Relationship Id="rId2" Type="http://schemas.openxmlformats.org/officeDocument/2006/relationships/hyperlink" Target="http://ru.wikipedia.org/wiki/%D0%A4%D0%B0%D0%B9%D0%BB:Hypermetropia.svg" TargetMode="External"/><Relationship Id="rId1" Type="http://schemas.openxmlformats.org/officeDocument/2006/relationships/slideLayout" Target="../slideLayouts/slideLayout50.xml"/><Relationship Id="rId6" Type="http://schemas.openxmlformats.org/officeDocument/2006/relationships/hyperlink" Target="http://ru.wikipedia.org/wiki/%D0%90%D0%BA%D0%BA%D0%BE%D0%BC%D0%BE%D0%B4%D0%B0%D1%86%D0%B8%D1%8F_(%D0%B1%D0%B8%D0%BE%D0%BB%D0%BE%D0%B3%D0%B8%D1%8F)" TargetMode="External"/><Relationship Id="rId5" Type="http://schemas.openxmlformats.org/officeDocument/2006/relationships/hyperlink" Target="http://ru.wikipedia.org/wiki/%D0%A1%D0%B5%D1%82%D1%87%D0%B0%D1%82%D0%BA%D0%B0" TargetMode="External"/><Relationship Id="rId4" Type="http://schemas.openxmlformats.org/officeDocument/2006/relationships/hyperlink" Target="http://ru.wikipedia.org/wiki/%D0%A0%D0%B5%D1%84%D1%80%D0%B0%D0%BA%D1%86%D0%B8%D1%8F"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562446-aba5454ae06ff14d.jpg"/>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r="55854"/>
          <a:stretch>
            <a:fillRect/>
          </a:stretch>
        </p:blipFill>
        <p:spPr bwMode="auto">
          <a:xfrm>
            <a:off x="1163783" y="2232561"/>
            <a:ext cx="4521400" cy="3597110"/>
          </a:xfrm>
          <a:prstGeom prst="rect">
            <a:avLst/>
          </a:prstGeom>
          <a:noFill/>
          <a:ln>
            <a:noFill/>
          </a:ln>
        </p:spPr>
      </p:pic>
      <p:sp>
        <p:nvSpPr>
          <p:cNvPr id="3" name="TextBox 2"/>
          <p:cNvSpPr txBox="1"/>
          <p:nvPr/>
        </p:nvSpPr>
        <p:spPr>
          <a:xfrm>
            <a:off x="4251366" y="973777"/>
            <a:ext cx="6448302" cy="584775"/>
          </a:xfrm>
          <a:prstGeom prst="rect">
            <a:avLst/>
          </a:prstGeom>
          <a:noFill/>
        </p:spPr>
        <p:txBody>
          <a:bodyPr wrap="square" rtlCol="0">
            <a:spAutoFit/>
          </a:bodyPr>
          <a:lstStyle/>
          <a:p>
            <a:r>
              <a:rPr lang="ru-RU" sz="3200" dirty="0" smtClean="0">
                <a:solidFill>
                  <a:srgbClr val="FF0000"/>
                </a:solidFill>
              </a:rPr>
              <a:t>Здоровье  детей- здоровье нации.</a:t>
            </a:r>
            <a:endParaRPr lang="ru-RU" sz="3200"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863" y="1686931"/>
            <a:ext cx="10515600" cy="1325563"/>
          </a:xfrm>
        </p:spPr>
        <p:txBody>
          <a:bodyPr>
            <a:normAutofit fontScale="90000"/>
          </a:bodyPr>
          <a:lstStyle/>
          <a:p>
            <a:r>
              <a:rPr lang="ru-RU" sz="2700" b="1" i="1" u="sng" dirty="0"/>
              <a:t>Лечение близорукости</a:t>
            </a:r>
            <a:r>
              <a:rPr lang="ru-RU" sz="2700" dirty="0"/>
              <a:t/>
            </a:r>
            <a:br>
              <a:rPr lang="ru-RU" sz="2700" dirty="0"/>
            </a:br>
            <a:r>
              <a:rPr lang="ru-RU" sz="2700" dirty="0"/>
              <a:t>Миопию можно исправить </a:t>
            </a:r>
            <a:r>
              <a:rPr lang="ru-RU" sz="2700" dirty="0" err="1"/>
              <a:t>очками,контактными</a:t>
            </a:r>
            <a:r>
              <a:rPr lang="ru-RU" sz="2700" dirty="0"/>
              <a:t> линзами или рефракционной хирургией. В зависимости от степени близорукости Вы можете испытывать потребность в очках постоянно, или только когда Вам необходимо зрение вдаль, например при просмотре телепрограмм и </a:t>
            </a:r>
            <a:r>
              <a:rPr lang="ru-RU" sz="2700" dirty="0" err="1"/>
              <a:t>кинофильмов,когда</a:t>
            </a:r>
            <a:r>
              <a:rPr lang="ru-RU" sz="2700" dirty="0"/>
              <a:t> Вы смотрите на доску, или сидите за рулем автомобиля. При близорукости сила очковых стекол и контактных линз обозначается отрицательным числом. Чем оно более отрицательно, тем линзы более сильные.</a:t>
            </a:r>
            <a:r>
              <a:rPr lang="ru-RU" dirty="0"/>
              <a:t/>
            </a:r>
            <a:br>
              <a:rPr lang="ru-RU" dirty="0"/>
            </a:br>
            <a:endParaRPr lang="ru-RU" dirty="0"/>
          </a:p>
        </p:txBody>
      </p:sp>
      <p:pic>
        <p:nvPicPr>
          <p:cNvPr id="5" name="Рисунок 4"/>
          <p:cNvPicPr>
            <a:picLocks noChangeAspect="1"/>
          </p:cNvPicPr>
          <p:nvPr/>
        </p:nvPicPr>
        <p:blipFill>
          <a:blip r:embed="rId2" cstate="print"/>
          <a:stretch>
            <a:fillRect/>
          </a:stretch>
        </p:blipFill>
        <p:spPr>
          <a:xfrm>
            <a:off x="7652442" y="3467304"/>
            <a:ext cx="3475021" cy="2603218"/>
          </a:xfrm>
          <a:prstGeom prst="rect">
            <a:avLst/>
          </a:prstGeom>
        </p:spPr>
      </p:pic>
      <p:pic>
        <p:nvPicPr>
          <p:cNvPr id="6" name="Рисунок 5"/>
          <p:cNvPicPr>
            <a:picLocks noChangeAspect="1"/>
          </p:cNvPicPr>
          <p:nvPr/>
        </p:nvPicPr>
        <p:blipFill>
          <a:blip r:embed="rId3" cstate="print"/>
          <a:stretch>
            <a:fillRect/>
          </a:stretch>
        </p:blipFill>
        <p:spPr>
          <a:xfrm>
            <a:off x="393893" y="3781766"/>
            <a:ext cx="3310415" cy="2481287"/>
          </a:xfrm>
          <a:prstGeom prst="rect">
            <a:avLst/>
          </a:prstGeom>
        </p:spPr>
      </p:pic>
    </p:spTree>
    <p:extLst>
      <p:ext uri="{BB962C8B-B14F-4D97-AF65-F5344CB8AC3E}">
        <p14:creationId xmlns:p14="http://schemas.microsoft.com/office/powerpoint/2010/main" xmlns="" val="94891449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Users\школа\Desktop\глаза\index.jpg"/>
          <p:cNvPicPr>
            <a:picLocks noChangeAspect="1" noChangeArrowheads="1"/>
          </p:cNvPicPr>
          <p:nvPr/>
        </p:nvPicPr>
        <p:blipFill>
          <a:blip r:embed="rId2" cstate="print"/>
          <a:srcRect/>
          <a:stretch>
            <a:fillRect/>
          </a:stretch>
        </p:blipFill>
        <p:spPr bwMode="auto">
          <a:xfrm>
            <a:off x="1524000" y="0"/>
            <a:ext cx="9144000" cy="6858000"/>
          </a:xfrm>
          <a:prstGeom prst="rect">
            <a:avLst/>
          </a:prstGeom>
          <a:noFill/>
        </p:spPr>
      </p:pic>
      <p:sp>
        <p:nvSpPr>
          <p:cNvPr id="2" name="Прямоугольник 1"/>
          <p:cNvSpPr/>
          <p:nvPr/>
        </p:nvSpPr>
        <p:spPr>
          <a:xfrm>
            <a:off x="2535440" y="3603704"/>
            <a:ext cx="7358114"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Глаукома</a:t>
            </a:r>
          </a:p>
        </p:txBody>
      </p:sp>
      <p:sp>
        <p:nvSpPr>
          <p:cNvPr id="1026" name="AutoShape 2" descr="data:image/jpeg;base64,/9j/4AAQSkZJRgABAQAAAQABAAD/2wCEAAkGBxQTEhUUEhQWFRUUFxQVFRcXFBQUFBQVFBQXFxQXFxcYHCggGBwlHBQUITEhJSkrLi4uFx8zODMsNygtLisBCgoKDg0OFBAQGiwcHBwsLCwsLCwsLCwsLCwsLC0sLCwsLCwsNywsLCwsLCwsLCw3LCwrLCwsKysrKysrKysrK//AABEIAKgBLAMBIgACEQEDEQH/xAAaAAADAQEBAQAAAAAAAAAAAAACAwQABQEG/8QAMBAAAwACAAQEBgEDBQEAAAAAAAECAxEEEiExBUFRYRMicYGR8OEUobEyQlLB8RX/xAAZAQADAQEBAAAAAAAAAAAAAAAAAQIDBAX/xAAgEQEBAQEAAwEBAQADAAAAAAAAARECEiExA0FRE2GB/9oADAMBAAIRAxEAPwD5jhpOjh0QcOdLBOkZtuVGOfYdIMLoNSDGseyvUdAuRiHDGgtAQxmhhmEkDoLQwyDB5TbEHrDQE0EBmSj1IBMJUBPUMQB7zAT1I9mDxM95w0Yyk85T3Z5TAwMDlGUwEhKeNANB6BqRYCwGMpAtCwyqQm0MsVZOFibJjJss+xbT2hNyRYTnXJLa0WZ3ojymNuFiekwXPr2Ga8zOBeRYRS/At4dlOvL+QHgT82vsGjF/CSdLAjmcO9I6OA74y5WQPlE0UOigbHqAtCVkGfEADCli1QfOgMej1AJhPYwNHrQtDJYE0yHKBVBp+Yg8aDkBBPYYdE0Y22eUwulBHjehaoLmA3qewkhOzc32F6Uc0gOZCKyMB2/qKiQ68ugPik/UFk3VZD6yAPID8PYycYs6HoumKql9Ch4wLhewWdFUF1591/cHnXr9B+aN+hDnxv10Z3yhYDPKZzs2PqU1bXcny16GPW0iZQ5SInJ10xyyEexRcn2FVjX0+yHTXqefvYPYJ4bJ/Y6M5NLS/wDN+ZyeCb+76/T0OxwnCPzPR+/HPyZiyPtr767lOOG/X8dB2ONDpH4tS1Oj3Q1yDyBh6BBybRtBmHpyZlkFdQkh/QeqMqFyHIvgOkOhUDB/QOUHygzIaDEtoW35hsB2LRCnYTYNoAWrHzAMyMpH9Gha9QeUZym+XzF4noJgd8ED+sheaB/+hPqL0PZyxnvKTf1svzQfx0Gwso2hdo9eRAUwqoTlkizYi6mJtmdNycvD+ZFlx6fc7OSfUky4v3Zh1EVzLx9fL2CSHVhB5P3ZBUGwKfXpsOoFP96gWquAwa6fydfFBBwc9C6aPRnpnyomg1RFlzJd2SVxVN/L0QrVuz8RHs8QjiJ+rbfp5A5M8zrel9aHvotj6D+on1CVr2Pm8HFYm+rX2o6PDqWvlr6bDm+z9OrpG5CP557/APX9tDsWbY79GHo9mgWgVQWHKoQxE80UwRDpksJL1PEg9lxIBTYdMS6FRA0BLNYMkYvTkKzZVK6h09HOtOnt9h9XPUHM1rz1Xbp/kXcerFcXxCxrucu+Lun35fp3/JHl/wCqvc5dhRHvv6LR7qH/AMl+DjTib67b+7G5+anvfXSXTounQrOs+M/+eaueKfJi6xtPz+zIVxNz3e17op4fiefy0Y336a8/pKqji2vPZbi4pP6nPmF9DzkYtsVmum2BbJ8WVr6fvYftPsOdakm0T3JTaQpoilUtY+v70BWMsmTxw0SmxA8JLWJ7OtUb8hF4gsLAcM+hS30IeGfUoz1079zt1jzU+TdP0Q2JSX71BwrZ5xtai2vJaQSeh1fTkcdxzbal6Xt3ZFK/e4G+oOV+QmH0+aXYu4Ljfh71Kaa11XZ+TXoxfgnhFcTfJFTL06+Z6WkKxry7jm/Q+r8H8RdLTSpea10f28vsdB4lX+n8fvdHzfgWVzkSPsa4X/dL0+5r4eUli+P2y5UuFvs+h7kQ665tdNNbT9/TYWWPlJ+enR99kY6KIZEkVYiIauWFsTNHpepwORiayDbJsiM7VSAqyjhcbfYit67l/heXr0en/krjBYLiOFf+F+SHi1rp59teZ2sra379+xwuEiqyVTXZNtduWV56fcVzc/0S2RwPEcL+Jpvt/YHBB0PHsOqVLqmtP/ojwvoTzk6xh3t9ruC4fnqZ2lzNLbekt+bYzj+E+HdRzKuV63PVMjjIbJlOm/rzjDwukZ0DwdNUgcljvC8Dqkzh6vl36dXMyO0sCZPxGJz7otTS6dxOWXT6sv8ATMa/n52ppteg/FZ5S0tf+AwYZdb2G1IrQz3MOc6zrzHjCrFsZMjGV4FqSoE1HsXaEP7E2ByXj0xtPp1GOBbOuzHNHmLv0XuxXEYnUVPm9/3Dwd33KeTf2Dn/ALVefKPjlD3p910Z7kwbW0dzxTw7mfNK+bz15nO/pr84f4FjC82VFihlOOfyU4fDstf7dL3aR2vC/AelfESraXVblxp909/YU5tPxtT+CY1zp9tdz658atanr/gk4HwrHC7paeunVv7l08ka0tv37fg38smKn4z+p+FxVzOq/gbxmXS1/IefidLS6M57ezLpvzHmMpliJkbJGtDlR7zCub3POYNGGtgNepuYzFoIyYxeCuV7RS0JqCPcqvsdTBxW1p+evueZeGTW+hyp2i3huJ6ao156l+s7ziTiODnWmjmZPCNdYevZ9UfQ3P3Qvk9BXmVWSx8/h8NrnlVSmN/NSTrlXrrzEZOAvb6bW35915H1N3W96W/oti8lW1p66PfYm8zMKfnHzk+G0++kjp4MHKtFbj2/n3MsPoTknxrOJCddAallqwm5EPFeSDk2ezjLHItz5k4m0pSbaCbAY9rOmSw2JQXOHlSZyKa/djXQuqJtNzslAAZKG4pOlyx5GMfEBY4KJkTWJphjOTr07FUwHyoftXpLMMdMP3Gz7INQ/MFbgVvy6sdFKO/zU+mgOfyn8gOQ3/C+l0231GSuh7EA5npEGDnGyT4lsrjGyaqQKMPUAuSThNAqxlolydA07FU0FykeHL1LsOmVPaaVUGlFlYgfhjwtBhpz26orjHNr0YjkPND2wrP8Pvhmu38sPJw6U73uunTla79+oGLiKXfqHk4vfZaK8oWdJNewaaCu2zdSdWFyC5HqunsDQqNTVIqp2U1IDRNNN8IC56FTQm0SVTqTUe0DoRPOYBsC2L5vckkUPbK8SI8BdiOpzcqIkdKF4xqBtBoKZPEzbYaeGPSA2z2JGzItPAKT1YyhSNiAkPU/Jo5vE5dvS9S/j8mui8yXh+FJ6v8AD5hvDYyyJFxKXQehRQsePZ5kxew/h8muoWfNsrIjbrnZIJMuI6LfU3wUzO8tNx8/cNdRmLinPc6mThSTJwpGWH6ro8FxCtFbxHzeG3Fb/P0Pp8GROUzb8+vKMu5hVYxfIWaF3BVKVLyGUj3ALknGmhrEuVNV129zp9PuBsPlA0K0SMmeNgsB0LyGDpgNnnMDsWjA0xbQVA7JFLuRTHZGIrsKpT52S3a8yjOyGzLqk3DdkdDCuhz/AA+tpe50cbO5zcnSxqoTI/GhNpWnqNmQlIyJEuNMDYg0yNxAYpgYEkapLQ5dTu3v6Gy8RMLqNzRqt+oniOG5kY9bPjXmS/QRxk12ZTjykK4LXbow8PC1L77Jlq7F6s8qyekwXNMranIZeZLu/wC5Nn8UU9k39EU4vDnrb6gZvDVRPXmqeNDw/iG+6aKsnVA4OA0hlLQ5ueysn8cricfVnY8KfyLZz7nmekdfg8HLKWg/Ke9T+nxQj3kMMk2ZQhwLclVyJtEqTMCkPqQGicWRUi2UUhLRNOE0gKY2kA5Jww8wLRqXUEImhtCbZQIyiqUWdnPuy3iKOZl6s5+wLwW/kX4/B1cTOJ4L/pf1O1jZ6Tj4qnEirGibEiuBN4ckMmQJQ2ULGkFEjoQKQcgByEZM8GRObFsk059y9iciFYrmtiy7GKRGijGhQ7WnGj1SkHsBsaPpvN0ASNjDpD/glykOuhK4dFV9zJGea08secPgSKpFSxk0X8Z32ZoORchgQmIuRwFCOFNCmh1C6QqqEtAco1i2yasq5E2yihVomjStgsNIGkCSqehWRDrjYnKTSc/ijlZe50+LZzW999HP1fYI8ItNncxo9MenXD+azEVQemFXTyfI1GMJZshQYwGYzMxgIFCqMYVAZRRBjCh0dgSYwy/goG0jGGVIuQTGJUOQ5MYCNR6qMYZPWwWzGAwNi8jMYVXIVv1Bo9MTYZVC2YxNAeUCjGERVvoSZqMYnpKDiK6HNvv5GMYWey1//9k="/>
          <p:cNvSpPr>
            <a:spLocks noChangeAspect="1" noChangeArrowheads="1"/>
          </p:cNvSpPr>
          <p:nvPr/>
        </p:nvSpPr>
        <p:spPr bwMode="auto">
          <a:xfrm>
            <a:off x="1679575" y="-990600"/>
            <a:ext cx="3676650" cy="2066925"/>
          </a:xfrm>
          <a:prstGeom prst="rect">
            <a:avLst/>
          </a:prstGeom>
          <a:noFill/>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1028" name="AutoShape 4" descr="data:image/jpeg;base64,/9j/4AAQSkZJRgABAQAAAQABAAD/2wCEAAkGBxQTEhUUEhQWFRUUFxQVFRcXFBQUFBQVFBQXFxQXFxcYHCggGBwlHBQUITEhJSkrLi4uFx8zODMsNygtLisBCgoKDg0OFBAQGiwcHBwsLCwsLCwsLCwsLCwsLC0sLCwsLCwsNywsLCwsLCwsLCw3LCwrLCwsKysrKysrKysrK//AABEIAKgBLAMBIgACEQEDEQH/xAAaAAADAQEBAQAAAAAAAAAAAAACAwQABQEG/8QAMBAAAwACAAQEBgEDBQEAAAAAAAECAxEEEiExBUFRYRMicYGR8OEUobEyQlLB8RX/xAAZAQADAQEBAAAAAAAAAAAAAAAAAQIDBAX/xAAgEQEBAQEAAwEBAQADAAAAAAAAARECEiExA0FRE2GB/9oADAMBAAIRAxEAPwD5jhpOjh0QcOdLBOkZtuVGOfYdIMLoNSDGseyvUdAuRiHDGgtAQxmhhmEkDoLQwyDB5TbEHrDQE0EBmSj1IBMJUBPUMQB7zAT1I9mDxM95w0Yyk85T3Z5TAwMDlGUwEhKeNANB6BqRYCwGMpAtCwyqQm0MsVZOFibJjJss+xbT2hNyRYTnXJLa0WZ3ojymNuFiekwXPr2Ga8zOBeRYRS/At4dlOvL+QHgT82vsGjF/CSdLAjmcO9I6OA74y5WQPlE0UOigbHqAtCVkGfEADCli1QfOgMej1AJhPYwNHrQtDJYE0yHKBVBp+Yg8aDkBBPYYdE0Y22eUwulBHjehaoLmA3qewkhOzc32F6Uc0gOZCKyMB2/qKiQ68ugPik/UFk3VZD6yAPID8PYycYs6HoumKql9Ch4wLhewWdFUF1591/cHnXr9B+aN+hDnxv10Z3yhYDPKZzs2PqU1bXcny16GPW0iZQ5SInJ10xyyEexRcn2FVjX0+yHTXqefvYPYJ4bJ/Y6M5NLS/wDN+ZyeCb+76/T0OxwnCPzPR+/HPyZiyPtr767lOOG/X8dB2ONDpH4tS1Oj3Q1yDyBh6BBybRtBmHpyZlkFdQkh/QeqMqFyHIvgOkOhUDB/QOUHygzIaDEtoW35hsB2LRCnYTYNoAWrHzAMyMpH9Gha9QeUZym+XzF4noJgd8ED+sheaB/+hPqL0PZyxnvKTf1svzQfx0Gwso2hdo9eRAUwqoTlkizYi6mJtmdNycvD+ZFlx6fc7OSfUky4v3Zh1EVzLx9fL2CSHVhB5P3ZBUGwKfXpsOoFP96gWquAwa6fydfFBBwc9C6aPRnpnyomg1RFlzJd2SVxVN/L0QrVuz8RHs8QjiJ+rbfp5A5M8zrel9aHvotj6D+on1CVr2Pm8HFYm+rX2o6PDqWvlr6bDm+z9OrpG5CP557/APX9tDsWbY79GHo9mgWgVQWHKoQxE80UwRDpksJL1PEg9lxIBTYdMS6FRA0BLNYMkYvTkKzZVK6h09HOtOnt9h9XPUHM1rz1Xbp/kXcerFcXxCxrucu+Lun35fp3/JHl/wCqvc5dhRHvv6LR7qH/AMl+DjTib67b+7G5+anvfXSXTounQrOs+M/+eaueKfJi6xtPz+zIVxNz3e17op4fiefy0Y336a8/pKqji2vPZbi4pP6nPmF9DzkYtsVmum2BbJ8WVr6fvYftPsOdakm0T3JTaQpoilUtY+v70BWMsmTxw0SmxA8JLWJ7OtUb8hF4gsLAcM+hS30IeGfUoz1079zt1jzU+TdP0Q2JSX71BwrZ5xtai2vJaQSeh1fTkcdxzbal6Xt3ZFK/e4G+oOV+QmH0+aXYu4Ljfh71Kaa11XZ+TXoxfgnhFcTfJFTL06+Z6WkKxry7jm/Q+r8H8RdLTSpea10f28vsdB4lX+n8fvdHzfgWVzkSPsa4X/dL0+5r4eUli+P2y5UuFvs+h7kQ665tdNNbT9/TYWWPlJ+enR99kY6KIZEkVYiIauWFsTNHpepwORiayDbJsiM7VSAqyjhcbfYit67l/heXr0en/krjBYLiOFf+F+SHi1rp59teZ2sra379+xwuEiqyVTXZNtduWV56fcVzc/0S2RwPEcL+Jpvt/YHBB0PHsOqVLqmtP/ojwvoTzk6xh3t9ruC4fnqZ2lzNLbekt+bYzj+E+HdRzKuV63PVMjjIbJlOm/rzjDwukZ0DwdNUgcljvC8Dqkzh6vl36dXMyO0sCZPxGJz7otTS6dxOWXT6sv8ATMa/n52ppteg/FZ5S0tf+AwYZdb2G1IrQz3MOc6zrzHjCrFsZMjGV4FqSoE1HsXaEP7E2ByXj0xtPp1GOBbOuzHNHmLv0XuxXEYnUVPm9/3Dwd33KeTf2Dn/ALVefKPjlD3p910Z7kwbW0dzxTw7mfNK+bz15nO/pr84f4FjC82VFihlOOfyU4fDstf7dL3aR2vC/AelfESraXVblxp909/YU5tPxtT+CY1zp9tdz658atanr/gk4HwrHC7paeunVv7l08ka0tv37fg38smKn4z+p+FxVzOq/gbxmXS1/IefidLS6M57ezLpvzHmMpliJkbJGtDlR7zCub3POYNGGtgNepuYzFoIyYxeCuV7RS0JqCPcqvsdTBxW1p+evueZeGTW+hyp2i3huJ6ao156l+s7ziTiODnWmjmZPCNdYevZ9UfQ3P3Qvk9BXmVWSx8/h8NrnlVSmN/NSTrlXrrzEZOAvb6bW35915H1N3W96W/oti8lW1p66PfYm8zMKfnHzk+G0++kjp4MHKtFbj2/n3MsPoTknxrOJCddAallqwm5EPFeSDk2ezjLHItz5k4m0pSbaCbAY9rOmSw2JQXOHlSZyKa/djXQuqJtNzslAAZKG4pOlyx5GMfEBY4KJkTWJphjOTr07FUwHyoftXpLMMdMP3Gz7INQ/MFbgVvy6sdFKO/zU+mgOfyn8gOQ3/C+l0231GSuh7EA5npEGDnGyT4lsrjGyaqQKMPUAuSThNAqxlolydA07FU0FykeHL1LsOmVPaaVUGlFlYgfhjwtBhpz26orjHNr0YjkPND2wrP8Pvhmu38sPJw6U73uunTla79+oGLiKXfqHk4vfZaK8oWdJNewaaCu2zdSdWFyC5HqunsDQqNTVIqp2U1IDRNNN8IC56FTQm0SVTqTUe0DoRPOYBsC2L5vckkUPbK8SI8BdiOpzcqIkdKF4xqBtBoKZPEzbYaeGPSA2z2JGzItPAKT1YyhSNiAkPU/Jo5vE5dvS9S/j8mui8yXh+FJ6v8AD5hvDYyyJFxKXQehRQsePZ5kxew/h8muoWfNsrIjbrnZIJMuI6LfU3wUzO8tNx8/cNdRmLinPc6mThSTJwpGWH6ro8FxCtFbxHzeG3Fb/P0Pp8GROUzb8+vKMu5hVYxfIWaF3BVKVLyGUj3ALknGmhrEuVNV129zp9PuBsPlA0K0SMmeNgsB0LyGDpgNnnMDsWjA0xbQVA7JFLuRTHZGIrsKpT52S3a8yjOyGzLqk3DdkdDCuhz/AA+tpe50cbO5zcnSxqoTI/GhNpWnqNmQlIyJEuNMDYg0yNxAYpgYEkapLQ5dTu3v6Gy8RMLqNzRqt+oniOG5kY9bPjXmS/QRxk12ZTjykK4LXbow8PC1L77Jlq7F6s8qyekwXNMranIZeZLu/wC5Nn8UU9k39EU4vDnrb6gZvDVRPXmqeNDw/iG+6aKsnVA4OA0hlLQ5ueysn8cricfVnY8KfyLZz7nmekdfg8HLKWg/Ke9T+nxQj3kMMk2ZQhwLclVyJtEqTMCkPqQGicWRUi2UUhLRNOE0gKY2kA5Jww8wLRqXUEImhtCbZQIyiqUWdnPuy3iKOZl6s5+wLwW/kX4/B1cTOJ4L/pf1O1jZ6Tj4qnEirGibEiuBN4ckMmQJQ2ULGkFEjoQKQcgByEZM8GRObFsk059y9iciFYrmtiy7GKRGijGhQ7WnGj1SkHsBsaPpvN0ASNjDpD/glykOuhK4dFV9zJGea08secPgSKpFSxk0X8Z32ZoORchgQmIuRwFCOFNCmh1C6QqqEtAco1i2yasq5E2yihVomjStgsNIGkCSqehWRDrjYnKTSc/ijlZe50+LZzW999HP1fYI8ItNncxo9MenXD+azEVQemFXTyfI1GMJZshQYwGYzMxgIFCqMYVAZRRBjCh0dgSYwy/goG0jGGVIuQTGJUOQ5MYCNR6qMYZPWwWzGAwNi8jMYVXIVv1Bo9MTYZVC2YxNAeUCjGERVvoSZqMYnpKDiK6HNvv5GMYWey1//9k="/>
          <p:cNvSpPr>
            <a:spLocks noChangeAspect="1" noChangeArrowheads="1"/>
          </p:cNvSpPr>
          <p:nvPr/>
        </p:nvSpPr>
        <p:spPr bwMode="auto">
          <a:xfrm>
            <a:off x="1679575" y="-990600"/>
            <a:ext cx="3676650" cy="2066925"/>
          </a:xfrm>
          <a:prstGeom prst="rect">
            <a:avLst/>
          </a:prstGeom>
          <a:noFill/>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1030" name="AutoShape 6" descr="data:image/jpeg;base64,/9j/4AAQSkZJRgABAQAAAQABAAD/2wCEAAkGBxQSEhUUEBQVFhUVGBUUGBYVFBYUFhgVFBUWFhQUFRgYHCggGBolHBQVITEhJSkrLi4uFx8zODMsNygtLisBCgoKDg0OGxAQGywmICQtLSwsLCwsLCwsLCwsLCwsLCwsLCwtLSwsLCwsLCwsLCwsLCwsLCwsLCwsLCwsLCwsLP/AABEIALIBHAMBIgACEQEDEQH/xAAcAAACAgMBAQAAAAAAAAAAAAAABQQGAQIDBwj/xABKEAABAwIDAwYLBQQIBgMAAAABAAIRAwQFITESQVEGYXGBkbETFyIzVHSho7TB0wcyQtHhFCNS8DREYnKCksLxJGNkk6LiFVNz/8QAGgEAAgMBAQAAAAAAAAAAAAAAAAQCAwUBBv/EADQRAAICAgEDAgQDBQkAAAAAAAABAgMEESESMUFRcQUTIjJhkcEGM4GhsRUjJDRCcoLh8P/aAAwDAQACEQMRAD8AqdjcuacjPMcwrRZVCQCYB4cFVbCuGvBOcFWWjd03ZsJJnMkrymUt+D1lHuOaJ6Ewt29CV2lYcE4s3DgsW3cS258cDK2ok7wmVO2MahZw5ojRNqdDLRGJXPIbUfB57IvaloQ17Y/xJTcsI3q13VPmVcvgqLJSjZ0MYxLW2Ja/Sl1erG9Trl8JJe3IEngnaYtm2vtOVxV6VCe8bNaJ/o178JXUepfgzBke2eELjRuJ8Ln/AFa9+CrrZxamrI79UJZU18uXszzOVmVqtgvTHmQlZUqyw59Uw0K34Z9ndWqAYPbCXuyqqfvkWxpnJbSKKhes232P1HCf9Skn7Fakf+wUK82qz7Hsg4Ndzx1C9YuPseqtH/skl79nNZk+S5Q/tHH3rqJxpnLsiglYTy/5OVKeoKUVaJbqE1C2E19LOTrlDujkneBH9xf+rM+Os0kTrAfMX/qzPjrNWFYoDys7ZXNZQdTNtsrG0u1pZvqGKbS48wVmtPs8vqgkUgOlwVNmRVV98kvdklXOXKRU5RKvdL7JsRdpSH+dv5qSPsbxL+Bg/wAbfzRDIqmtxkmRcWjzqUFWzH/s6v7RhqVaU026ua5ro6RMqpKddsLFuD2GtAhCFM4C3Y5aIQBZKd4MvKI7ExoYk0fiVXFNdW00jPHizXhkSRbqOJQSW13NndEjJNrPlM9uj9qIz2YVCp0yp9s4jh2Sk7cSuS5GYZMj2Xk5ynLo2iFfrPF2lua+d7C+c0giB0CFesHxdz6bjI8kcCViTquw5uzHetnbcWu/6lwy641juxJDZ61R8V5VmCPBGeM5Kv4pjtR0gHvVZurl5zLu9Tx/h3XLru5bJQrqpWktv1HF3ygqZwI6wUqusac5p4nLqSqtWfx9ihvnityrEgvCK55Mmd6l07cfaFLwCq41Xyf6tf7/APobhJ3A8QmXJvzz/Vr/AOBuE9CCTELptxZXimOFWgeQXGBzqAxskBOKNrAGanbLS0mUY9ak9stOGNp0vu1YOv3QVY7PlM5seVO77sZcV5/QokJpauI4dkrGyMaM/u5Nqu7XCXB7Lyd5R7QAcQe9XFmJN2ZkLwTD797TMjqV0oYq40C+dOAPMsj+/wAST+S+GRuxKrtSXBZ8Zx/YmGz1ql4tyoJBHgyDOs5JFiWMVHfi71X7m4efxd6nRg9b6rOWWRjVTwlyMr3GHGQW5c+areKsa8ZAAnUZLNeq85SOxQKjHbyOxbVFKh2KrbFPiQoubYt3JlgPmL/1Znx1mudZkjd2LrgYijf+rM+Os1qwltGPkVqMuOwkKZYVh4qGXu2QoNCntGE4p2yhbJpaT0dx6031S7Fqwl1OgB4OpH+EFWXD+U7gRn7IXntCiR/JTS1qOH8PYsTJxYz5lybVdyS0lwe2cn+UO2BtHgrQ7Em7K8KwvEnsMz1ZwrbdYs8UA+dctCspPIxW4VPhkLcKu1qUeCN9rvKgstXUg0fvTszrkNV8/lejcsKj7lkEyW5heeVKZBgheh+EVqunT7t7ZmZ1ShPUexzQtoWfBlaono0QskLCDhYWWvMpLLPmWGDo7lKY0ngOtZk5P1NiMUFOx4QpNHDzuW1Nhj7zexTKAMjNvDT2nNKTsfqMRgje2wt53DthXLk1hLzSqCAAQc9Jy0zVetqmzH7xvW1p7yrhgl5DHg16LJGW0wTpP8SzMmU5LRdP6I7iUe+wtwJ/RKbrDnDUdx+atGJXYBM1mnma1vHWdyUVq+f3/wCexM02WaR2UYvkr77MzmPYPzUapZnh3fmnNZx4v7MslCqAxo7rT8LJCsopCl1qf5hTMCokVXmP6tffA3C1eDxy11XfB/OP9WvvgbhOVye0K2pdLE+B2oc6SFZGWPMlHJtuRVga0x+EfzwVGTN9WiWNBdBilY8FMo2BOgQ1nO3sU23Gf3mjnjh1pGc5a7j0Io2t8NdwCt9lhTjaOkRqdwntSG2qwR+8Znxa0/NWu1vP3Dh4ak08CwSebNyz7XKT5J2/Slr1KLdYY5LLnD3DUeyVZL65AJ/eAnTyWtEdaW1a2o28+bXuTFU5kpRiIKlmeHs/VRalkeHcnFd/Au7lDqAxo4dOXcnYTkLSihU+z/nJQ8NZFPEB/wBMz46zTVw4ntKW2Xm8Q9WZ8dZrRxpNvkz8tfSR8AtJlxCsLbLmCWcnh5HFPGNMjQdcpXJm3NjGPBdCNadieZTKGHuOiyxmmbezgptuODmjQ6DsCSnOQ5CC2b22GO4D+eZWy8wp37I2RpGUgFJrGrDgBUZ/kb+aslxdzbgeHoz/AA7An2uSFjlJ+xOxuOlH1KJc4W6Y/wB0lv8AA2k+U3PmH6q03VyNBVnnDWgdyX1asz5c8wGfTom6rbEFlcGuSr//AATG6Nns/NFWwgfdy6vzTi4fuG2otdpicx05H8k7G2b7sWdcI9kV++wmQSBnrkq+4RqrjXBAM8DvVSuR5R6Vo4829pmblQSaaHTM+jeprHgbh7UsYTOQ6ye5SqL3H+fnoqJxGoyGtCr0f5SY6/kpVvcDfIHOyBPYlVEO3OG1zymFGo6MzPNDnZ78uCVsgNQkN7SoTH3YOXmh2nKVccGpB1J+wKQLRJe+kY03TpH8wqBbNa4jaiRuksPcrThlG0exxqVRtQdlrq7gZHEAAQs++v3/ACLHLgXX1Nr3atJ5gI6YAUGvE5mIykEAdX+y1xU24Bb4amHDWXPcOOUOk6pTU8AI8smddlpy/wAyuqqevP5BKR1qMjOcjvJjtUGtVYBm6O1Fd9DcH9JjvCg1X0/4TzTn25J6uvffYvOXsYdXZP8At81LwV7TVfAI/wCGvuEf0G4S+pWaT90dOY+Sl4BVBqvAAH/DX/wNwnK46YpbP6WRuT7tR1qwtqcI6IKqGE3BY/JWag9x49OapyK/q2Sxp/SNKVQ80RuaZ/VSra4G/LhNM90JZRDvwkTqdQVPY50Qc+aHO7UjOtD0Zje1cTrsif8AlcPbKtdNo/Zy5vgmhuRLqUk6ZgnToVItGtLpMAgbnOafaFYqNG1dSJ8M01NwdcO0kajIJOdfJKT3oW3NJrnSC2c9ACB2BQbgjMyROWo+RXPEqlvoK1MQc5c8md8Q7NLqrqGm04iPwtgdElXV18efyJOR0rNjf7T3KDcVWAZuid0lYuHUNzX9Yj2qG+pTBybn29uSbhX7lE56NTXZJ7Pwx3qFYOmniEejM+Os13qXDc/JH89SiYQ+aWIHjbM+Os1oUR0xDKlxo7cnvuGYyTxtThHeqpgtwWmOKsdJziN47UtfX9T2XUT+hDOnVjXPoYZUy3ue3dLJy4xCV0dr8JB0mJB9im7bspz0/CXAde5JzghyEx5ZmSNrYEQfNT3Ky3rQKDXjwTGnKDT8ox/acM+lU2xayS4mBlJa8tOfSE9r29r4KW1mF/4pruOXRlmk5w5Jyl2FdWm3akObPGBHQNFBuCCDmRO6fkFxvn25IDa1OOEvc4zzAwoVQ0N7nkDLIAA9ZV8K+PP5HZSOlbLUjomewKDcVqYyLuqSf9lrcOo7mu68vlmoZqUwfJbnppI7k3CvfqLzno1fWZDjGv8Ad/NVe4PlFWC5uG7J8kCOlVx5krQojrbM/KlvSJgfz9q6y7c7syXFjhxK70yY/Ef8WnUpNEYPfk3ZScde6VLbQeRBmNN3sXKmD/a7JKlUaLoyJA47IVEmMxWzNrbuOQLsjoSyB2pkyzftRLZj/wCsHrGyIURtlVy8p/HeP9QTK0wqq5w2HPBd/a2Wzzk7UlL2SS8oujH8GQrmjUaYdtAHQzsjsA0XF22AfKbzwAJHWU4ucHrUidqrAGQc2XDrMQf0Sy5s4Ob3OJOUMgcTmWxCjCxS8o64+UQdonMvnmDgD1QVzJBzEdbiT3qRUYADplv8gRzQM1BrOB/EI3z7YATMeSmT0al45unP5BTOTzj4V+YP/DX+nqNzzJe1w3RHR+kqfyfP75/q1/8AA3KYhHTF7JNxK6Cm9ndOcB5WekafolMIa8jRWSj1IWhPpZZKdBx1y4Q3P9FLNu85O2s+YGY9iQW+KuGR/PvU60xOTG1H+EBKyrl3HYWwY6s7Z5jZceHlFncZU+lZvkgETwFOT1ECFAoUXkgh7j1kdzwnFjhFSodllRwkE+U8NZzwIdPalLG15Q1EX1KNRrodIOo2jA6wFxrF4Gb2wOEDPnlyaVsMqs+/VjnAJBHNlB6kurWoBze5x1nYAA7WhdhPfk61wQtrIlz5/uvjuOi5vIOYIjfntd5Xas9rRJcBz+RPYAk1/iDZhp2hzpiMXLsUzkorbDEbsBsDU7+Za4F5i/8AVmfHWaU1ahcZKbYD5i/9WZ8dZpyEelaM62bm9iim+DKdW1dztHSd40/RJYWaVUtORXJQ2ghNxZZKVF+uYPMB3qSbdx+9tSM9Blz5pFRxUgQe2Ae9MbPES/Lbjd90BLShJDsLoPyObS1qOza6cvxbB375zUynZvjyTOcZU85O6YhQ7a3eTJe4g79o/UCbWeDVagcG1HAAA+W8NHNAIPek5y15Q3HlCw06gJaTBH8RkdQ4rjXc8fjaNw0H+pNKuHVG5PrFvNskz0SCl1S1gkbTjAzLmtA6g5qlGW/JxrREc6BLnzGWT46jC5VDlILY6Zz7V1uKrWDNwbO/yCT/AJdEkvcREmPKG6dyYhFyF5zUe5ril2CNkdaVFbPfJlapyMelaM+c3J7PTrq3tP2GWsYK4qEOJLdos2CQWiMmzHWqIyo0fi/8p+Se+M/FPSvc0PprPjPxT0r3Nv8ATVNdLitNmjmfEI5DTjDWt+d9/wCC7CcVKfHPLMKQKtMaknhDgO9T/GfinpXubf6az4z8U9K9xb/TUnTvyKrJ14OdlidMZBrjzbXtlqs9hdtIEUg8RtQ406hAHBrnSZlVzxn4p6V7m3+mgfajinpXuaH00vZgqXZl0c5pcxLDieIOdskUoAAERSpsAMwA2CQdd5VduKpcDAjn8IAJnSZHctj9qWK+ln/s0PprHjQxT0r3Nv8ATRDC6fP/AL8zjzt/6f5/9EK6AEBwbprrn0qHVut07PPIjq4J0ftQxT0r3Nv9NY8aGKele5t/pq+NWu7KpZO/AgNRu909aZ8k4N1GUGjeDUZg2dcHepfjQxT0r3Fv9NM+T32jYlUqua+5kChePjwNAeVTtK1Rhyp7nMaepWdBBXcptdidy9w+zp2tM27bcVCx3hPAvD4PkbIO+fvZ5a8y8uKuPjPxT0r3Nv8ATWPGhinpXuaH00VwcfJPKyFc00ta/Hflsp8olXDxoYp6V7mh9NHjQxT0r3ND6amKlTZcOGjnDoJCktxWqPxE/wB7yu9WPxoYp6V7mh9NHjQxT0r3ND6ai4p90dUmvJXKuL1nGS93auDrt51cT1lWrxoYp6V7i3+mjxoYp6V7m3+mhRiuyO9cvUqDnk6rEq4+NDFPSvc2/wBNY8aGKele5ofTUiJT5Vn5CtBN2HRH7O2ZEj+mWmoCk+NDFPSvc0PppnhP2i4k+ldudcyaVBr2HwNAQ43dtTJyp5+TUeM+KjJbi0W0WKu2M2t6aevXRn7TKNo1lI2jaIOy0VPAthu3LsxlvEZLztXE/afinpXubf6aPGhinpXubf6a5CLiuSzKvjdNSitLWvX9EU6USrh40MU9K9zQ+mjxoYp6V7m3+mpixVad29ujnDocVIZi9Ufiz4nM5KxeNDFPSvcW/wBNHjQxT0r3ND6ai4xfdElJryVuritV0y85rg+6edXEq1+NDFPSvcW/00eNDFPSvc0PpoUUvAOUn5Kg55Oqwrh40MU9K9zQ+mjxoYp6V7mh9NSIlOQrj40MU9K9zQ+mjxoYp6V7mh9NAFOQsoKAMLZTMOw19YwwdegV95M4Vb25BrMD3gjLaBA6t6VyMqNK9X6DVGJO3t2POfAOidkxxgrnC+oMBxSi9uyaTNk5Rst7oVT+2nkraiz/AGqhTbTqNe0O2cg4Py001SeH8WjfZ8uS6X+LOZGLOnueFIQhawsCFkLMIA1Trkl59/q1/wDA3CTFOeSXn3+rX/wNwgBKhCEACFlCAMIW2ysIAwhCEACFkLMIA1TrAfMX/qrPjrNJU6wHzF/6qz46zQAlQhCABCEIAEIQgAQhCABCEIAEIQgAW1NsmBvWCE0wC123zwUZy6Ytk4R6pJE6xY5ggSE2tahGoJ7FlllzFSqVmeCyLLYy5NqClHSQ2wrFCwjZDushZ+0zH/CWDaWcvqA7tGAn8lGt7Q8D7VTOWNcurlh0piAOnMpbGxoWZMZ+nJ3Mt1Q1JCBCFsF6IwTVbBZDF1fauAktIHQVzaJJP0I6c8k/Pv8AVr/4G4SchOOSfn3+rX/wNwukRMhZKAgAAVhwPDWEB9VpdwEwEqwqzNWoGjpPQFeLeyiABkksu7pXSmPYlO31NETHq1MW5aKYEnIwAR2KjFXLlbQIpNyIEqmruCl8vf4nM5t2afoYQhCcEjIWVljJ0XSrbObmQR0grm1skk9bOCdYB5i/9WZ8dZpMQnOAeYv/AFZnx1mukRKhCEACEIQAIQhAAhCEACFloldatu5uoI6UbR3TOKFkhYQcMp7yWqQ8jiP53JEFPwWvsVWkcYVdy3BotplqaZfac6we0fkptDayyM9LfyUCjUmMndMwpdvUBI37/vdWui89YjeiObVzhq3scB8lR/tCwWoKprNpu2HRJHlAGN8BW2hB/C7/ALo1ndxVnsrAPpOltR5gSzwjANN+RlV0Wui3r0RyoKyvR89UbdzzDGknmEp9h/JKs+DUGw3XPX9F6Dd4SxpljNnr9gOS4VaAnICRqCXHuWjL4k5r6FoVr+HxXMnsRWmFUqIyDS7i6SVtUqSIkHm171KeD89O4rg8mNR2DvhUqTk9t7GOhRWkip43ZBp2mgQeGiOSfn3+rX/wNwmGMgFh8rTdl+SX8lPPv9Wv/gbha9Etx5MnKgozEqyFhZV4sWLkaD4RxAzjm486vVvtTkDPOR+SofI+qBVcDObTvjRXe2eOfIbnRPXosTPT+YbWC18sxyns3VbZw2c2w77w3c0LytzY1XslBoflsu6PCjTfzLN59ntvUYajG1ZnyoezZB6ImFHDzI0Jwmczcd2SUonjdKmXEBoJJ0AEqw4bySqP8qr5DdY3n8lcrfkzToHyGz0nMrrWozJbs9e1r2q634j1cVkKsBLmfImoWFOi3yAyeJklaXD9oZ7JHWe9S3gx+i4VSY1GfNHyVMZNvbexlwSWkim4vZ7DpGhUjAfMX/qrPjrNSceEtmZgxGSjYF5i/wDVmfHWa2KZNw5MfIioz4EqEIVpQCEIQAIQhAAhCEATMKc0VG7WkjVXK9aHiCGkdEqhsOavNFxNJknVo5tyRy1pqQ/hvacWVDErbYdG7coad4+JIMzu3JKU1U9xTFbo9M2kYW9J0EHgtFkKwrReMOuC5gcGTuyA6+dMqRGzJpt45NDSqHYYg6mfJPV/urFb4m948ktHZl1FsSsy7GafHY1aMhSWvJabYEkbMgbhstcPZmrXhVjWdTeadUNaQZ2aP3hH3QS6R7F5rbXdUZgg5jNuv/i35KfRr1xp4Vo4CvVaBOs5DLqSM8d77oZ+YmtDy+tajRLS4nhDZHTLkqrUamj6gEmfKcPlKXV6jnuIeSSf7VR89Z161yOQ82J4uc3L5ypwpaXf+R1zRLuKcCP2gdR/ISlteiDrUcRzSJ6oWXS78AA/iI2vnK4VmDWBlzADvTMIa8lMmmRMS2GsdBdPCSo3JPz7/Vr/AOBuFFxCuHOhugUrkn59/q1/8DcLRqWlyZl8lKXAlQhCsKDvaVyx4cNxleg2ddj2NeGNg7wA3p1XnATLD8YqUhstPk9AMdEzCWyaPmLjuNY16ren2PS7RriQZgcHMBHsVop4fXNu4irDMvIbRjazEZl3zXldlj39pgnIjaLCeYw0prbXlWJa+pHNc1Nkb88vksieJNPk0/nxkuB5eWtVv3S4842MgeMuyKV1qL9H1Wjf5Th8pS2q8uJDpJ1jaeZ5wSuNSsBnstHEl7Z6AQVZCmSXf+RJ2pk25Z/z56J+QS6rSafvPcY3Zj5KLXxBg12B0DanrBCVXWJyTsgZ74EpuqiQrZdBHXGajANlpMzJmclnAfMX/qrPjrNJ3OkpxgPmL/1Vnx1mn4R6VozbJ9ctiVCEKRAEIQgAQhCABCEIA3pCSArVTt2hrdpzjAAiTlkqrSfBB4KZcYiXAwAJ3xmqbYOWtDFNkYJtnTGKjSQGEkDWZiUtKCVhWxXStFM5dUtmYQvSMR+z+nSsRdEklx+6HSGtIJaXH+KRpuyXm5UYTUuwxk4k6NdTT3tcfh3CVIt71zDLSQoyFJpPuLJtdh9aco3tOg5yBmenNNKXKjOSGnpaJ9gKpwRtKmWNXLwMRyrF5Lo/lKHRtNaY59n2gKJWxwHUwOao7s0VWlCisWC7EnlzZYKuLtAy2p4eEcfyhKbm+c7eY4ST3qKsK2NcYlM7pS7mZTjkn59/q1/8DcJMnnIxs3JB0NC9B6DZ1we9Tb0iEIuUlFeRJCwvROVvIajaWjK7HueXjMaBrtlrtnWTrwXnhXIzUuxdfjypaTae/T315MLKwhSFzaVs2qRoT2rmhD5BcHZ1y46uPaVoah4ntWiFzSO7ZklYQhdOAnWA+Yv/AFZnx1mkqs/IW0bWN3TeYa+3Y0ngP220zXJPS2ydVbsmoLu3orJCwr/9pPI6jh+x4Evdtb3O4OIJAgQDH5KgLkZJkrqZVNJ+VsEIQpFQIQhAAhCEAZRKwhAAhCEAehVnHYc2TEOMbp2SJjivPihCQwPtZ639q0lZX7P9DCEIT55IEIQgAQhCABCEIAE/5E/0sf8A43nwddCFGf2sux/3sfdf1LDyiunvt4e9zg1mQc4kDOMgdF5+hCVw/sfubn7SJK+OvT9WCEITh50EIQgAQhCABCEIAyFaeQmt36sPi7VCFXd+7l7Md+G/5ur/AHR/qjryoeTRzJPlNGfCCqghCowv3f8AE0/2lX+N/wCKBCEJs8+CEIQAIQhAAhCEAZCyhCAR/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Tree>
    <p:extLst>
      <p:ext uri="{BB962C8B-B14F-4D97-AF65-F5344CB8AC3E}">
        <p14:creationId xmlns:p14="http://schemas.microsoft.com/office/powerpoint/2010/main" xmlns="" val="43957143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1524000" y="1"/>
            <a:ext cx="9144000" cy="307777"/>
          </a:xfrm>
          <a:prstGeom prst="rect">
            <a:avLst/>
          </a:prstGeom>
          <a:solidFill>
            <a:srgbClr val="F3FA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endParaRPr lang="ru-RU" sz="1400" b="1" dirty="0">
              <a:solidFill>
                <a:prstClr val="black"/>
              </a:solidFill>
              <a:latin typeface="Arial" pitchFamily="34" charset="0"/>
              <a:cs typeface="Arial" pitchFamily="34" charset="0"/>
            </a:endParaRPr>
          </a:p>
        </p:txBody>
      </p:sp>
      <p:sp>
        <p:nvSpPr>
          <p:cNvPr id="3" name="Прямоугольник 2"/>
          <p:cNvSpPr/>
          <p:nvPr/>
        </p:nvSpPr>
        <p:spPr>
          <a:xfrm>
            <a:off x="1342930" y="1906298"/>
            <a:ext cx="9144000" cy="2862322"/>
          </a:xfrm>
          <a:prstGeom prst="rect">
            <a:avLst/>
          </a:prstGeom>
        </p:spPr>
        <p:txBody>
          <a:bodyPr wrap="square">
            <a:spAutoFit/>
          </a:bodyPr>
          <a:lstStyle/>
          <a:p>
            <a:pPr algn="ctr"/>
            <a:r>
              <a:rPr lang="ru-RU" sz="2000" b="1" dirty="0" err="1">
                <a:solidFill>
                  <a:prstClr val="black"/>
                </a:solidFill>
              </a:rPr>
              <a:t>Глауко́ма</a:t>
            </a:r>
            <a:r>
              <a:rPr lang="ru-RU" sz="2000" b="1" dirty="0">
                <a:solidFill>
                  <a:prstClr val="black"/>
                </a:solidFill>
              </a:rPr>
              <a:t> (</a:t>
            </a:r>
            <a:r>
              <a:rPr lang="ru-RU" sz="2000" b="1" dirty="0" err="1">
                <a:solidFill>
                  <a:prstClr val="black"/>
                </a:solidFill>
                <a:hlinkClick r:id="rId2" tooltip="Древнегреческий язык"/>
              </a:rPr>
              <a:t>др.-греч</a:t>
            </a:r>
            <a:r>
              <a:rPr lang="ru-RU" sz="2000" b="1" dirty="0">
                <a:solidFill>
                  <a:prstClr val="black"/>
                </a:solidFill>
                <a:hlinkClick r:id="rId2" tooltip="Древнегреческий язык"/>
              </a:rPr>
              <a:t>.</a:t>
            </a:r>
            <a:r>
              <a:rPr lang="ru-RU" sz="2000" b="1" dirty="0">
                <a:solidFill>
                  <a:prstClr val="black"/>
                </a:solidFill>
              </a:rPr>
              <a:t> </a:t>
            </a:r>
            <a:r>
              <a:rPr lang="ru-RU" sz="2000" b="1" dirty="0" err="1">
                <a:solidFill>
                  <a:prstClr val="black"/>
                </a:solidFill>
              </a:rPr>
              <a:t>γλαύκωμα </a:t>
            </a:r>
            <a:r>
              <a:rPr lang="ru-RU" sz="2000" b="1" dirty="0">
                <a:solidFill>
                  <a:prstClr val="black"/>
                </a:solidFill>
              </a:rPr>
              <a:t>— «синее помутнение глаза» от </a:t>
            </a:r>
            <a:r>
              <a:rPr lang="ru-RU" sz="2000" b="1" dirty="0" err="1">
                <a:solidFill>
                  <a:prstClr val="black"/>
                </a:solidFill>
              </a:rPr>
              <a:t>γλαυκός </a:t>
            </a:r>
            <a:r>
              <a:rPr lang="ru-RU" sz="2000" b="1" dirty="0">
                <a:solidFill>
                  <a:prstClr val="black"/>
                </a:solidFill>
              </a:rPr>
              <a:t>— «светло-синий, </a:t>
            </a:r>
            <a:r>
              <a:rPr lang="ru-RU" sz="2000" b="1" dirty="0" err="1">
                <a:solidFill>
                  <a:prstClr val="black"/>
                </a:solidFill>
              </a:rPr>
              <a:t>голубой</a:t>
            </a:r>
            <a:r>
              <a:rPr lang="ru-RU" sz="2000" b="1" dirty="0">
                <a:solidFill>
                  <a:prstClr val="black"/>
                </a:solidFill>
              </a:rPr>
              <a:t>») — большая группа глазных заболеваний, характеризующаяся постоянным или периодическим повышением внутриглазного давления с последующим развитием типичных дефектов поля зрения, снижением зрения и атрофией </a:t>
            </a:r>
            <a:r>
              <a:rPr lang="ru-RU" sz="2000" b="1" dirty="0">
                <a:solidFill>
                  <a:prstClr val="black"/>
                </a:solidFill>
                <a:hlinkClick r:id="rId3" tooltip="Зрительный нерв"/>
              </a:rPr>
              <a:t>зрительного нерва</a:t>
            </a:r>
            <a:r>
              <a:rPr lang="ru-RU" sz="2000" b="1" dirty="0">
                <a:solidFill>
                  <a:prstClr val="black"/>
                </a:solidFill>
              </a:rPr>
              <a:t>.</a:t>
            </a:r>
          </a:p>
          <a:p>
            <a:pPr algn="ctr"/>
            <a:r>
              <a:rPr lang="ru-RU" sz="2000" b="1" dirty="0">
                <a:solidFill>
                  <a:prstClr val="black"/>
                </a:solidFill>
              </a:rPr>
              <a:t>Различают две основные формы глаукомы: </a:t>
            </a:r>
            <a:r>
              <a:rPr lang="ru-RU" sz="2000" b="1" dirty="0" err="1">
                <a:solidFill>
                  <a:prstClr val="black"/>
                </a:solidFill>
              </a:rPr>
              <a:t>открытоугольная</a:t>
            </a:r>
            <a:r>
              <a:rPr lang="ru-RU" sz="2000" b="1" dirty="0">
                <a:solidFill>
                  <a:prstClr val="black"/>
                </a:solidFill>
              </a:rPr>
              <a:t> и </a:t>
            </a:r>
            <a:r>
              <a:rPr lang="ru-RU" sz="2000" b="1" dirty="0" err="1">
                <a:solidFill>
                  <a:prstClr val="black"/>
                </a:solidFill>
              </a:rPr>
              <a:t>закрытоугольная</a:t>
            </a:r>
            <a:r>
              <a:rPr lang="ru-RU" sz="2000" b="1" dirty="0">
                <a:solidFill>
                  <a:prstClr val="black"/>
                </a:solidFill>
              </a:rPr>
              <a:t>. Кроме того, существуют врожденная глаукома, </a:t>
            </a:r>
            <a:r>
              <a:rPr lang="ru-RU" sz="2000" b="1" dirty="0" err="1">
                <a:solidFill>
                  <a:prstClr val="black"/>
                </a:solidFill>
              </a:rPr>
              <a:t>ювенильная</a:t>
            </a:r>
            <a:r>
              <a:rPr lang="ru-RU" sz="2000" b="1" dirty="0">
                <a:solidFill>
                  <a:prstClr val="black"/>
                </a:solidFill>
              </a:rPr>
              <a:t>, различные формы вторичной глаукомы, в том числе связанные с аномалиями развития </a:t>
            </a:r>
            <a:r>
              <a:rPr lang="ru-RU" sz="2000" b="1" dirty="0">
                <a:solidFill>
                  <a:prstClr val="black"/>
                </a:solidFill>
                <a:hlinkClick r:id="rId4" tooltip="Глаз"/>
              </a:rPr>
              <a:t>глаза</a:t>
            </a:r>
            <a:r>
              <a:rPr lang="ru-RU" sz="2000" b="1" dirty="0">
                <a:solidFill>
                  <a:prstClr val="black"/>
                </a:solidFill>
              </a:rPr>
              <a:t>.</a:t>
            </a:r>
          </a:p>
        </p:txBody>
      </p:sp>
    </p:spTree>
    <p:extLst>
      <p:ext uri="{BB962C8B-B14F-4D97-AF65-F5344CB8AC3E}">
        <p14:creationId xmlns:p14="http://schemas.microsoft.com/office/powerpoint/2010/main" xmlns="" val="169465221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jmgjhgjhg.jpg"/>
          <p:cNvPicPr>
            <a:picLocks noChangeAspect="1"/>
          </p:cNvPicPr>
          <p:nvPr/>
        </p:nvPicPr>
        <p:blipFill>
          <a:blip r:embed="rId2" cstate="print"/>
          <a:stretch>
            <a:fillRect/>
          </a:stretch>
        </p:blipFill>
        <p:spPr>
          <a:xfrm>
            <a:off x="1524000" y="0"/>
            <a:ext cx="9144000" cy="6858000"/>
          </a:xfrm>
          <a:prstGeom prst="rect">
            <a:avLst/>
          </a:prstGeom>
        </p:spPr>
      </p:pic>
      <p:sp>
        <p:nvSpPr>
          <p:cNvPr id="2" name="Прямоугольник 1"/>
          <p:cNvSpPr/>
          <p:nvPr/>
        </p:nvSpPr>
        <p:spPr>
          <a:xfrm>
            <a:off x="2645686" y="1200984"/>
            <a:ext cx="5893665" cy="923330"/>
          </a:xfrm>
          <a:prstGeom prst="rect">
            <a:avLst/>
          </a:prstGeom>
          <a:solidFill>
            <a:srgbClr val="FF0000"/>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54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rPr>
              <a:t>Дальнозоркость</a:t>
            </a:r>
          </a:p>
        </p:txBody>
      </p:sp>
    </p:spTree>
    <p:extLst>
      <p:ext uri="{BB962C8B-B14F-4D97-AF65-F5344CB8AC3E}">
        <p14:creationId xmlns:p14="http://schemas.microsoft.com/office/powerpoint/2010/main" xmlns="" val="12092719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38348" y="5357826"/>
            <a:ext cx="8229600" cy="1143000"/>
          </a:xfrm>
        </p:spPr>
        <p:txBody>
          <a:bodyPr>
            <a:normAutofit fontScale="90000"/>
          </a:bodyPr>
          <a:lstStyle/>
          <a:p>
            <a:r>
              <a:rPr lang="ru-RU" dirty="0" smtClean="0"/>
              <a:t/>
            </a:r>
            <a:br>
              <a:rPr lang="ru-RU" dirty="0" smtClean="0"/>
            </a:br>
            <a:r>
              <a:rPr lang="ru-RU" b="1" dirty="0" smtClean="0"/>
              <a:t/>
            </a:r>
            <a:br>
              <a:rPr lang="ru-RU" b="1" dirty="0" smtClean="0"/>
            </a:br>
            <a:endParaRPr lang="ru-RU" dirty="0"/>
          </a:p>
        </p:txBody>
      </p:sp>
      <p:pic>
        <p:nvPicPr>
          <p:cNvPr id="20483" name="Picture 3" descr="http://bits.wikimedia.org/static-1.22wmf21/skins/common/images/magnify-clip.png">
            <a:hlinkClick r:id="rId2" tooltip="Увеличить"/>
          </p:cNvPr>
          <p:cNvPicPr>
            <a:picLocks noChangeAspect="1" noChangeArrowheads="1"/>
          </p:cNvPicPr>
          <p:nvPr/>
        </p:nvPicPr>
        <p:blipFill>
          <a:blip r:embed="rId3" cstate="print"/>
          <a:srcRect/>
          <a:stretch>
            <a:fillRect/>
          </a:stretch>
        </p:blipFill>
        <p:spPr bwMode="auto">
          <a:xfrm>
            <a:off x="1679576" y="1836739"/>
            <a:ext cx="142875" cy="104775"/>
          </a:xfrm>
          <a:prstGeom prst="rect">
            <a:avLst/>
          </a:prstGeom>
          <a:noFill/>
        </p:spPr>
      </p:pic>
      <p:sp>
        <p:nvSpPr>
          <p:cNvPr id="20484" name="Rectangle 4"/>
          <p:cNvSpPr>
            <a:spLocks noChangeArrowheads="1"/>
          </p:cNvSpPr>
          <p:nvPr/>
        </p:nvSpPr>
        <p:spPr bwMode="auto">
          <a:xfrm>
            <a:off x="1524000" y="1000109"/>
            <a:ext cx="91440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2200" b="1" dirty="0" smtClean="0">
                <a:solidFill>
                  <a:prstClr val="black"/>
                </a:solidFill>
                <a:latin typeface="Arial" pitchFamily="34" charset="0"/>
                <a:cs typeface="Arial" pitchFamily="34" charset="0"/>
              </a:rPr>
              <a:t>Дальнозоркость</a:t>
            </a:r>
            <a:endParaRPr lang="ru-RU" dirty="0">
              <a:solidFill>
                <a:prstClr val="black"/>
              </a:solidFill>
              <a:latin typeface="Arial" pitchFamily="34" charset="0"/>
              <a:cs typeface="Arial" pitchFamily="34" charset="0"/>
            </a:endParaRPr>
          </a:p>
          <a:p>
            <a:pPr eaLnBrk="0" fontAlgn="base" hangingPunct="0">
              <a:spcBef>
                <a:spcPct val="0"/>
              </a:spcBef>
              <a:spcAft>
                <a:spcPct val="0"/>
              </a:spcAft>
            </a:pPr>
            <a:r>
              <a:rPr lang="ru-RU" dirty="0" smtClean="0">
                <a:solidFill>
                  <a:prstClr val="black"/>
                </a:solidFill>
                <a:latin typeface="Arial" pitchFamily="34" charset="0"/>
                <a:cs typeface="Arial" pitchFamily="34" charset="0"/>
              </a:rPr>
              <a:t> </a:t>
            </a:r>
            <a:r>
              <a:rPr lang="ru-RU" b="1" dirty="0" smtClean="0">
                <a:solidFill>
                  <a:prstClr val="black"/>
                </a:solidFill>
                <a:latin typeface="Arial" pitchFamily="34" charset="0"/>
                <a:cs typeface="Arial" pitchFamily="34" charset="0"/>
              </a:rPr>
              <a:t>Гиперметропия</a:t>
            </a:r>
            <a:r>
              <a:rPr lang="ru-RU" dirty="0" smtClean="0">
                <a:solidFill>
                  <a:prstClr val="black"/>
                </a:solidFill>
                <a:latin typeface="Arial" pitchFamily="34" charset="0"/>
                <a:cs typeface="Arial" pitchFamily="34" charset="0"/>
              </a:rPr>
              <a:t> </a:t>
            </a:r>
            <a:r>
              <a:rPr lang="ru-RU" dirty="0">
                <a:solidFill>
                  <a:prstClr val="black"/>
                </a:solidFill>
                <a:latin typeface="Arial" pitchFamily="34" charset="0"/>
                <a:cs typeface="Arial" pitchFamily="34" charset="0"/>
              </a:rPr>
              <a:t>— особенность </a:t>
            </a:r>
            <a:r>
              <a:rPr lang="ru-RU" dirty="0">
                <a:solidFill>
                  <a:prstClr val="black"/>
                </a:solidFill>
                <a:latin typeface="Arial" pitchFamily="34" charset="0"/>
                <a:cs typeface="Arial" pitchFamily="34" charset="0"/>
                <a:hlinkClick r:id="rId4" tooltip="Рефракция"/>
              </a:rPr>
              <a:t>рефракции</a:t>
            </a:r>
            <a:r>
              <a:rPr lang="ru-RU" dirty="0">
                <a:solidFill>
                  <a:prstClr val="black"/>
                </a:solidFill>
                <a:latin typeface="Arial" pitchFamily="34" charset="0"/>
                <a:cs typeface="Arial" pitchFamily="34" charset="0"/>
              </a:rPr>
              <a:t> глаза, состоящая в том, что изображения далёких предметов в покое аккомодации фокусируются за </a:t>
            </a:r>
            <a:r>
              <a:rPr lang="ru-RU" dirty="0">
                <a:solidFill>
                  <a:prstClr val="black"/>
                </a:solidFill>
                <a:latin typeface="Arial" pitchFamily="34" charset="0"/>
                <a:cs typeface="Arial" pitchFamily="34" charset="0"/>
                <a:hlinkClick r:id="rId5" tooltip="Сетчатка"/>
              </a:rPr>
              <a:t>сетчаткой</a:t>
            </a:r>
            <a:r>
              <a:rPr lang="ru-RU" dirty="0">
                <a:solidFill>
                  <a:prstClr val="black"/>
                </a:solidFill>
                <a:latin typeface="Arial" pitchFamily="34" charset="0"/>
                <a:cs typeface="Arial" pitchFamily="34" charset="0"/>
              </a:rPr>
              <a:t>. В молодом возрасте при не слишком высокой дальнозоркости с помощью напряжения </a:t>
            </a:r>
            <a:r>
              <a:rPr lang="ru-RU" dirty="0">
                <a:solidFill>
                  <a:prstClr val="black"/>
                </a:solidFill>
                <a:latin typeface="Arial" pitchFamily="34" charset="0"/>
                <a:cs typeface="Arial" pitchFamily="34" charset="0"/>
                <a:hlinkClick r:id="rId6" tooltip="Аккомодация (биология)"/>
              </a:rPr>
              <a:t>аккомодации</a:t>
            </a:r>
            <a:r>
              <a:rPr lang="ru-RU" dirty="0">
                <a:solidFill>
                  <a:prstClr val="black"/>
                </a:solidFill>
                <a:latin typeface="Arial" pitchFamily="34" charset="0"/>
                <a:cs typeface="Arial" pitchFamily="34" charset="0"/>
              </a:rPr>
              <a:t> можно сфокусировать изображение на сетчатке.</a:t>
            </a:r>
          </a:p>
          <a:p>
            <a:pPr eaLnBrk="0" fontAlgn="base" hangingPunct="0">
              <a:spcBef>
                <a:spcPct val="0"/>
              </a:spcBef>
              <a:spcAft>
                <a:spcPct val="0"/>
              </a:spcAft>
            </a:pPr>
            <a:r>
              <a:rPr lang="ru-RU" dirty="0">
                <a:solidFill>
                  <a:prstClr val="black"/>
                </a:solidFill>
                <a:latin typeface="Arial" pitchFamily="34" charset="0"/>
                <a:cs typeface="Arial" pitchFamily="34" charset="0"/>
              </a:rPr>
              <a:t>Разновидность </a:t>
            </a:r>
            <a:r>
              <a:rPr lang="ru-RU" dirty="0">
                <a:solidFill>
                  <a:prstClr val="black"/>
                </a:solidFill>
                <a:latin typeface="Arial" pitchFamily="34" charset="0"/>
                <a:cs typeface="Arial" pitchFamily="34" charset="0"/>
                <a:hlinkClick r:id="rId7" tooltip="Аметропия"/>
              </a:rPr>
              <a:t>аметропии</a:t>
            </a:r>
            <a:r>
              <a:rPr lang="ru-RU" dirty="0">
                <a:solidFill>
                  <a:prstClr val="black"/>
                </a:solidFill>
                <a:latin typeface="Arial" pitchFamily="34" charset="0"/>
                <a:cs typeface="Arial" pitchFamily="34" charset="0"/>
              </a:rPr>
              <a:t>.</a:t>
            </a:r>
          </a:p>
          <a:p>
            <a:pPr eaLnBrk="0" fontAlgn="base" hangingPunct="0">
              <a:spcBef>
                <a:spcPct val="0"/>
              </a:spcBef>
              <a:spcAft>
                <a:spcPct val="0"/>
              </a:spcAft>
            </a:pPr>
            <a:r>
              <a:rPr lang="ru-RU" dirty="0">
                <a:solidFill>
                  <a:prstClr val="black"/>
                </a:solidFill>
                <a:latin typeface="Arial" pitchFamily="34" charset="0"/>
                <a:cs typeface="Arial" pitchFamily="34" charset="0"/>
              </a:rPr>
              <a:t>Для получения отчётливого изображения на сетчатке приходится усилить рефракцию. Это аномалия зрения, которую имеют около четверти населения Земли. Существует ошибочное мнение, что дальнозоркие хорошо видят вдаль, однако это не всегда так. Часто дальнозоркие видят плохо и вблизи, и вдали. Однако люди, страдающие лишь возрастной дальнозоркостью (пресбиопией), хорошо видят вдаль, так как у них нет аномалий рефракции и хрусталик всегда находится в расслабленном состоянии. Дальнозоркие люди часто испытывают головные боли при выполнении работы вблизи.</a:t>
            </a:r>
          </a:p>
        </p:txBody>
      </p:sp>
    </p:spTree>
    <p:extLst>
      <p:ext uri="{BB962C8B-B14F-4D97-AF65-F5344CB8AC3E}">
        <p14:creationId xmlns:p14="http://schemas.microsoft.com/office/powerpoint/2010/main" xmlns="" val="145546711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
            <a:ext cx="12192000" cy="6857999"/>
          </a:xfrm>
          <a:prstGeom prst="rect">
            <a:avLst/>
          </a:prstGeom>
        </p:spPr>
      </p:pic>
      <p:sp>
        <p:nvSpPr>
          <p:cNvPr id="2" name="Заголовок 1"/>
          <p:cNvSpPr>
            <a:spLocks noGrp="1"/>
          </p:cNvSpPr>
          <p:nvPr>
            <p:ph type="title"/>
          </p:nvPr>
        </p:nvSpPr>
        <p:spPr>
          <a:xfrm>
            <a:off x="838200" y="1605449"/>
            <a:ext cx="10515600" cy="1325563"/>
          </a:xfrm>
        </p:spPr>
        <p:txBody>
          <a:bodyPr/>
          <a:lstStyle/>
          <a:p>
            <a:r>
              <a:rPr lang="ru-RU"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rPr>
              <a:t>БЕРЕГИТЕ СВОЕ ЗРЕНИЕ! СПАСИБО ЗА ВНИМАНИЕ!!</a:t>
            </a:r>
            <a:endParaRPr lang="ru-RU"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endParaRPr>
          </a:p>
        </p:txBody>
      </p:sp>
      <p:sp>
        <p:nvSpPr>
          <p:cNvPr id="4" name="Прямоугольник 3"/>
          <p:cNvSpPr/>
          <p:nvPr/>
        </p:nvSpPr>
        <p:spPr>
          <a:xfrm>
            <a:off x="6003634" y="2967335"/>
            <a:ext cx="184731" cy="923330"/>
          </a:xfrm>
          <a:prstGeom prst="rect">
            <a:avLst/>
          </a:prstGeom>
          <a:noFill/>
        </p:spPr>
        <p:txBody>
          <a:bodyPr wrap="none" lIns="91440" tIns="45720" rIns="91440" bIns="45720">
            <a:spAutoFit/>
          </a:bodyPr>
          <a:lstStyle/>
          <a:p>
            <a:pPr algn="ctr"/>
            <a:endParaRPr lang="ru-RU" sz="5400" b="1" dirty="0">
              <a:ln w="22225">
                <a:solidFill>
                  <a:srgbClr val="ED7D31"/>
                </a:solidFill>
                <a:prstDash val="solid"/>
              </a:ln>
              <a:solidFill>
                <a:srgbClr val="ED7D31">
                  <a:lumMod val="40000"/>
                  <a:lumOff val="60000"/>
                </a:srgbClr>
              </a:solidFill>
            </a:endParaRPr>
          </a:p>
        </p:txBody>
      </p:sp>
    </p:spTree>
    <p:extLst>
      <p:ext uri="{BB962C8B-B14F-4D97-AF65-F5344CB8AC3E}">
        <p14:creationId xmlns:p14="http://schemas.microsoft.com/office/powerpoint/2010/main" xmlns="" val="422366542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11106" y="561316"/>
            <a:ext cx="7695446" cy="5531666"/>
          </a:xfrm>
          <a:prstGeom prst="rect">
            <a:avLst/>
          </a:prstGeom>
        </p:spPr>
      </p:pic>
    </p:spTree>
    <p:extLst>
      <p:ext uri="{BB962C8B-B14F-4D97-AF65-F5344CB8AC3E}">
        <p14:creationId xmlns:p14="http://schemas.microsoft.com/office/powerpoint/2010/main" xmlns="" val="1022162256"/>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stretch>
            <a:fillRect/>
          </a:stretch>
        </p:blipFill>
        <p:spPr>
          <a:xfrm>
            <a:off x="0" y="0"/>
            <a:ext cx="12191999" cy="6858000"/>
          </a:xfrm>
          <a:prstGeom prst="rect">
            <a:avLst/>
          </a:prstGeom>
        </p:spPr>
      </p:pic>
    </p:spTree>
    <p:extLst>
      <p:ext uri="{BB962C8B-B14F-4D97-AF65-F5344CB8AC3E}">
        <p14:creationId xmlns:p14="http://schemas.microsoft.com/office/powerpoint/2010/main" xmlns="" val="370212699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print"/>
          <a:stretch>
            <a:fillRect/>
          </a:stretch>
        </p:blipFill>
        <p:spPr>
          <a:xfrm>
            <a:off x="0" y="0"/>
            <a:ext cx="12192000" cy="6858000"/>
          </a:xfrm>
          <a:prstGeom prst="rect">
            <a:avLst/>
          </a:prstGeom>
        </p:spPr>
      </p:pic>
      <p:sp>
        <p:nvSpPr>
          <p:cNvPr id="8" name="TextBox 7"/>
          <p:cNvSpPr txBox="1"/>
          <p:nvPr/>
        </p:nvSpPr>
        <p:spPr>
          <a:xfrm>
            <a:off x="2660073" y="1"/>
            <a:ext cx="7513743" cy="276999"/>
          </a:xfrm>
          <a:prstGeom prst="rect">
            <a:avLst/>
          </a:prstGeom>
          <a:noFill/>
        </p:spPr>
        <p:txBody>
          <a:bodyPr wrap="square" rtlCol="0">
            <a:spAutoFit/>
          </a:bodyPr>
          <a:lstStyle/>
          <a:p>
            <a:r>
              <a:rPr lang="ru-RU" sz="1200" dirty="0" smtClean="0">
                <a:solidFill>
                  <a:schemeClr val="bg1"/>
                </a:solidFill>
              </a:rPr>
              <a:t>Сравнительный анализ самых распространенных заболеваний среди учащихся Ерёминской школы </a:t>
            </a:r>
            <a:r>
              <a:rPr lang="ru-RU" sz="1200" dirty="0" smtClean="0">
                <a:solidFill>
                  <a:schemeClr val="bg1"/>
                </a:solidFill>
              </a:rPr>
              <a:t>2014-2015</a:t>
            </a:r>
            <a:endParaRPr lang="ru-RU" sz="1200" dirty="0">
              <a:solidFill>
                <a:schemeClr val="bg1"/>
              </a:solidFill>
            </a:endParaRPr>
          </a:p>
        </p:txBody>
      </p:sp>
    </p:spTree>
    <p:extLst>
      <p:ext uri="{BB962C8B-B14F-4D97-AF65-F5344CB8AC3E}">
        <p14:creationId xmlns:p14="http://schemas.microsoft.com/office/powerpoint/2010/main" xmlns="" val="160708329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stretch>
            <a:fillRect/>
          </a:stretch>
        </p:blipFill>
        <p:spPr>
          <a:xfrm>
            <a:off x="0" y="0"/>
            <a:ext cx="12191999" cy="6857999"/>
          </a:xfrm>
          <a:prstGeom prst="rect">
            <a:avLst/>
          </a:prstGeom>
        </p:spPr>
      </p:pic>
    </p:spTree>
    <p:extLst>
      <p:ext uri="{BB962C8B-B14F-4D97-AF65-F5344CB8AC3E}">
        <p14:creationId xmlns:p14="http://schemas.microsoft.com/office/powerpoint/2010/main" xmlns="" val="269278430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stretch>
            <a:fillRect/>
          </a:stretch>
        </p:blipFill>
        <p:spPr>
          <a:xfrm>
            <a:off x="1" y="0"/>
            <a:ext cx="12192000" cy="6858000"/>
          </a:xfrm>
          <a:prstGeom prst="rect">
            <a:avLst/>
          </a:prstGeom>
        </p:spPr>
      </p:pic>
    </p:spTree>
    <p:extLst>
      <p:ext uri="{BB962C8B-B14F-4D97-AF65-F5344CB8AC3E}">
        <p14:creationId xmlns:p14="http://schemas.microsoft.com/office/powerpoint/2010/main" xmlns="" val="1154251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6192570" cy="6858000"/>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43280" y="0"/>
            <a:ext cx="5999430" cy="6858000"/>
          </a:xfrm>
          <a:prstGeom prst="rect">
            <a:avLst/>
          </a:prstGeom>
        </p:spPr>
      </p:pic>
      <p:sp>
        <p:nvSpPr>
          <p:cNvPr id="5" name="TextBox 4"/>
          <p:cNvSpPr txBox="1"/>
          <p:nvPr/>
        </p:nvSpPr>
        <p:spPr>
          <a:xfrm>
            <a:off x="110397" y="66157"/>
            <a:ext cx="3730028" cy="6186309"/>
          </a:xfrm>
          <a:prstGeom prst="rect">
            <a:avLst/>
          </a:prstGeom>
          <a:noFill/>
        </p:spPr>
        <p:txBody>
          <a:bodyPr wrap="square" rtlCol="0">
            <a:spAutoFit/>
          </a:bodyPr>
          <a:lstStyle/>
          <a:p>
            <a:r>
              <a:rPr lang="ru-RU" dirty="0" smtClean="0">
                <a:solidFill>
                  <a:srgbClr val="FFFF00"/>
                </a:solidFill>
              </a:rPr>
              <a:t>                                КАТАРАКТА</a:t>
            </a:r>
            <a:r>
              <a:rPr lang="ru-RU" dirty="0">
                <a:solidFill>
                  <a:srgbClr val="FFFF00"/>
                </a:solidFill>
              </a:rPr>
              <a:t/>
            </a:r>
            <a:br>
              <a:rPr lang="ru-RU" dirty="0">
                <a:solidFill>
                  <a:srgbClr val="FFFF00"/>
                </a:solidFill>
              </a:rPr>
            </a:br>
            <a:r>
              <a:rPr lang="ru-RU" dirty="0">
                <a:solidFill>
                  <a:srgbClr val="FFFF00"/>
                </a:solidFill>
              </a:rPr>
              <a:t>Ухудшение центрального зрения вследствие помутнения преломляющих сред глаза у пожилых и стариков обычно связано с развитием катаракты. По данным J. </a:t>
            </a:r>
            <a:r>
              <a:rPr lang="ru-RU" dirty="0" err="1">
                <a:solidFill>
                  <a:srgbClr val="FFFF00"/>
                </a:solidFill>
              </a:rPr>
              <a:t>Bellows</a:t>
            </a:r>
            <a:r>
              <a:rPr lang="ru-RU" dirty="0">
                <a:solidFill>
                  <a:srgbClr val="FFFF00"/>
                </a:solidFill>
              </a:rPr>
              <a:t> (1944), помутнение хрусталика различной степени выраженности встречается у 60–90% людей, достигших 60 лет. Любое снижение прозрачности хрусталика, частичное или тотальное, развивающееся у людей пожилого и старческого возраста, называется возрастной или старческой катарактой. Последняя может быть кортикальной (корковой, серой, мягкой), ядерной (бурой, твердой) и смешанной (задней </a:t>
            </a:r>
            <a:r>
              <a:rPr lang="ru-RU" dirty="0" err="1">
                <a:solidFill>
                  <a:srgbClr val="FFFF00"/>
                </a:solidFill>
              </a:rPr>
              <a:t>субкапсулярной</a:t>
            </a:r>
            <a:r>
              <a:rPr lang="ru-RU" dirty="0">
                <a:solidFill>
                  <a:srgbClr val="FFFF00"/>
                </a:solidFill>
              </a:rPr>
              <a:t>). Чаще всего (84–86%) встречается кортикальная катаракта</a:t>
            </a:r>
          </a:p>
        </p:txBody>
      </p:sp>
      <p:sp>
        <p:nvSpPr>
          <p:cNvPr id="7" name="TextBox 6"/>
          <p:cNvSpPr txBox="1"/>
          <p:nvPr/>
        </p:nvSpPr>
        <p:spPr>
          <a:xfrm>
            <a:off x="6192570" y="381538"/>
            <a:ext cx="73018274" cy="2031325"/>
          </a:xfrm>
          <a:prstGeom prst="rect">
            <a:avLst/>
          </a:prstGeom>
          <a:noFill/>
        </p:spPr>
        <p:txBody>
          <a:bodyPr wrap="square" rtlCol="0">
            <a:spAutoFit/>
          </a:bodyPr>
          <a:lstStyle/>
          <a:p>
            <a:r>
              <a:rPr lang="ru-RU" dirty="0">
                <a:solidFill>
                  <a:srgbClr val="00B0F0"/>
                </a:solidFill>
              </a:rPr>
              <a:t>Клинически процесс прогрессирования </a:t>
            </a:r>
            <a:r>
              <a:rPr lang="ru-RU" dirty="0" smtClean="0">
                <a:solidFill>
                  <a:srgbClr val="00B0F0"/>
                </a:solidFill>
              </a:rPr>
              <a:t>возрастной</a:t>
            </a:r>
          </a:p>
          <a:p>
            <a:r>
              <a:rPr lang="ru-RU" dirty="0" smtClean="0">
                <a:solidFill>
                  <a:srgbClr val="00B0F0"/>
                </a:solidFill>
              </a:rPr>
              <a:t> катаракты укладывается </a:t>
            </a:r>
            <a:r>
              <a:rPr lang="ru-RU" dirty="0">
                <a:solidFill>
                  <a:srgbClr val="00B0F0"/>
                </a:solidFill>
              </a:rPr>
              <a:t>в четыре стадии</a:t>
            </a:r>
            <a:r>
              <a:rPr lang="ru-RU" dirty="0" smtClean="0">
                <a:solidFill>
                  <a:srgbClr val="00B0F0"/>
                </a:solidFill>
              </a:rPr>
              <a:t>:</a:t>
            </a:r>
          </a:p>
          <a:p>
            <a:r>
              <a:rPr lang="ru-RU" dirty="0" smtClean="0">
                <a:solidFill>
                  <a:srgbClr val="00B0F0"/>
                </a:solidFill>
              </a:rPr>
              <a:t> </a:t>
            </a:r>
            <a:r>
              <a:rPr lang="ru-RU" dirty="0">
                <a:solidFill>
                  <a:srgbClr val="00B0F0"/>
                </a:solidFill>
              </a:rPr>
              <a:t>начальную, незрелую, зрелую и перезрелую</a:t>
            </a:r>
            <a:r>
              <a:rPr lang="ru-RU" dirty="0" smtClean="0">
                <a:solidFill>
                  <a:srgbClr val="00B0F0"/>
                </a:solidFill>
              </a:rPr>
              <a:t>.</a:t>
            </a:r>
          </a:p>
          <a:p>
            <a:r>
              <a:rPr lang="ru-RU" dirty="0" smtClean="0">
                <a:solidFill>
                  <a:srgbClr val="00B0F0"/>
                </a:solidFill>
              </a:rPr>
              <a:t> </a:t>
            </a:r>
            <a:r>
              <a:rPr lang="ru-RU" dirty="0">
                <a:solidFill>
                  <a:srgbClr val="00B0F0"/>
                </a:solidFill>
              </a:rPr>
              <a:t>При установлении диагноза учитывают </a:t>
            </a:r>
            <a:r>
              <a:rPr lang="ru-RU" dirty="0" smtClean="0">
                <a:solidFill>
                  <a:srgbClr val="00B0F0"/>
                </a:solidFill>
              </a:rPr>
              <a:t>жалобы</a:t>
            </a:r>
          </a:p>
          <a:p>
            <a:r>
              <a:rPr lang="ru-RU" dirty="0" smtClean="0">
                <a:solidFill>
                  <a:srgbClr val="00B0F0"/>
                </a:solidFill>
              </a:rPr>
              <a:t> </a:t>
            </a:r>
            <a:r>
              <a:rPr lang="ru-RU" dirty="0">
                <a:solidFill>
                  <a:srgbClr val="00B0F0"/>
                </a:solidFill>
              </a:rPr>
              <a:t>больного, степень снижения остроты зрения</a:t>
            </a:r>
            <a:r>
              <a:rPr lang="ru-RU" dirty="0" smtClean="0">
                <a:solidFill>
                  <a:srgbClr val="00B0F0"/>
                </a:solidFill>
              </a:rPr>
              <a:t>,</a:t>
            </a:r>
          </a:p>
          <a:p>
            <a:r>
              <a:rPr lang="ru-RU" dirty="0" smtClean="0">
                <a:solidFill>
                  <a:srgbClr val="00B0F0"/>
                </a:solidFill>
              </a:rPr>
              <a:t> </a:t>
            </a:r>
            <a:r>
              <a:rPr lang="ru-RU" dirty="0">
                <a:solidFill>
                  <a:srgbClr val="00B0F0"/>
                </a:solidFill>
              </a:rPr>
              <a:t>изменения рефракции и внутриглазного давления</a:t>
            </a:r>
            <a:r>
              <a:rPr lang="ru-RU" dirty="0" smtClean="0">
                <a:solidFill>
                  <a:srgbClr val="00B0F0"/>
                </a:solidFill>
              </a:rPr>
              <a:t>,</a:t>
            </a:r>
          </a:p>
          <a:p>
            <a:r>
              <a:rPr lang="ru-RU" dirty="0" smtClean="0">
                <a:solidFill>
                  <a:srgbClr val="00B0F0"/>
                </a:solidFill>
              </a:rPr>
              <a:t> </a:t>
            </a:r>
            <a:r>
              <a:rPr lang="ru-RU" dirty="0">
                <a:solidFill>
                  <a:srgbClr val="00B0F0"/>
                </a:solidFill>
              </a:rPr>
              <a:t>данные осмотра в проходящем свете и </a:t>
            </a:r>
            <a:r>
              <a:rPr lang="ru-RU" dirty="0" err="1">
                <a:solidFill>
                  <a:srgbClr val="00B0F0"/>
                </a:solidFill>
              </a:rPr>
              <a:t>биомикроскопии</a:t>
            </a:r>
            <a:r>
              <a:rPr lang="ru-RU" dirty="0" smtClean="0"/>
              <a:t>.</a:t>
            </a:r>
            <a:endParaRPr lang="ru-RU" dirty="0"/>
          </a:p>
        </p:txBody>
      </p:sp>
    </p:spTree>
    <p:extLst>
      <p:ext uri="{BB962C8B-B14F-4D97-AF65-F5344CB8AC3E}">
        <p14:creationId xmlns:p14="http://schemas.microsoft.com/office/powerpoint/2010/main" xmlns="" val="160397698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1063" y="1953239"/>
            <a:ext cx="3467100" cy="4286250"/>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50146" y="1765709"/>
            <a:ext cx="3514725" cy="4286250"/>
          </a:xfrm>
          <a:prstGeom prst="rect">
            <a:avLst/>
          </a:prstGeom>
        </p:spPr>
      </p:pic>
      <p:sp>
        <p:nvSpPr>
          <p:cNvPr id="2" name="Заголовок 1"/>
          <p:cNvSpPr>
            <a:spLocks noGrp="1"/>
          </p:cNvSpPr>
          <p:nvPr>
            <p:ph type="title"/>
          </p:nvPr>
        </p:nvSpPr>
        <p:spPr>
          <a:xfrm>
            <a:off x="987343" y="1381820"/>
            <a:ext cx="10515600" cy="1325563"/>
          </a:xfrm>
        </p:spPr>
        <p:txBody>
          <a:bodyPr>
            <a:normAutofit fontScale="90000"/>
          </a:bodyPr>
          <a:lstStyle/>
          <a:p>
            <a:r>
              <a:rPr lang="ru-RU" sz="1200" dirty="0">
                <a:latin typeface="Arial Narrow" panose="020B0606020202030204" pitchFamily="34" charset="0"/>
              </a:rPr>
              <a:t>В процессе развития катаракты могут, хотя и очень редко (0,03–0,06% случаев), появиться тяжелые и бурно прогрессирующие осложнения: вторичная </a:t>
            </a:r>
            <a:r>
              <a:rPr lang="ru-RU" sz="1200" dirty="0" err="1">
                <a:latin typeface="Arial Narrow" panose="020B0606020202030204" pitchFamily="34" charset="0"/>
              </a:rPr>
              <a:t>факогенная</a:t>
            </a:r>
            <a:r>
              <a:rPr lang="ru-RU" sz="1200" dirty="0">
                <a:latin typeface="Arial Narrow" panose="020B0606020202030204" pitchFamily="34" charset="0"/>
              </a:rPr>
              <a:t> глаукома, протекающая по типу острого приступа (возникает в незрелой или перезрелой стадии катаракты) и разрыв капсулы перезрелой катаракты, провоцирующий острый </a:t>
            </a:r>
            <a:r>
              <a:rPr lang="ru-RU" sz="1200" dirty="0" err="1">
                <a:latin typeface="Arial Narrow" panose="020B0606020202030204" pitchFamily="34" charset="0"/>
              </a:rPr>
              <a:t>факолитический</a:t>
            </a:r>
            <a:r>
              <a:rPr lang="ru-RU" sz="1200" dirty="0">
                <a:latin typeface="Arial Narrow" panose="020B0606020202030204" pitchFamily="34" charset="0"/>
              </a:rPr>
              <a:t> иридоциклит с </a:t>
            </a:r>
            <a:r>
              <a:rPr lang="ru-RU" sz="1200" dirty="0" err="1">
                <a:latin typeface="Arial Narrow" panose="020B0606020202030204" pitchFamily="34" charset="0"/>
              </a:rPr>
              <a:t>гипертензионным</a:t>
            </a:r>
            <a:r>
              <a:rPr lang="ru-RU" sz="1200" dirty="0">
                <a:latin typeface="Arial Narrow" panose="020B0606020202030204" pitchFamily="34" charset="0"/>
              </a:rPr>
              <a:t> синдромом. </a:t>
            </a:r>
            <a:r>
              <a:rPr lang="ru-RU" sz="1200" dirty="0" smtClean="0"/>
              <a:t/>
            </a:r>
            <a:br>
              <a:rPr lang="ru-RU" sz="1200" dirty="0" smtClean="0"/>
            </a:br>
            <a:r>
              <a:rPr lang="ru-RU" sz="1200" dirty="0">
                <a:solidFill>
                  <a:srgbClr val="00B050"/>
                </a:solidFill>
              </a:rPr>
              <a:t/>
            </a:r>
            <a:br>
              <a:rPr lang="ru-RU" sz="1200" dirty="0">
                <a:solidFill>
                  <a:srgbClr val="00B050"/>
                </a:solidFill>
              </a:rPr>
            </a:br>
            <a:r>
              <a:rPr lang="ru-RU" sz="1200" dirty="0" smtClean="0">
                <a:solidFill>
                  <a:srgbClr val="00B050"/>
                </a:solidFill>
              </a:rPr>
              <a:t/>
            </a:r>
            <a:br>
              <a:rPr lang="ru-RU" sz="1200" dirty="0" smtClean="0">
                <a:solidFill>
                  <a:srgbClr val="00B050"/>
                </a:solidFill>
              </a:rPr>
            </a:br>
            <a:r>
              <a:rPr lang="ru-RU" sz="1600" b="1" i="1" dirty="0">
                <a:solidFill>
                  <a:srgbClr val="00B050"/>
                </a:solidFill>
              </a:rPr>
              <a:t/>
            </a:r>
            <a:br>
              <a:rPr lang="ru-RU" sz="1600" b="1" i="1" dirty="0">
                <a:solidFill>
                  <a:srgbClr val="00B050"/>
                </a:solidFill>
              </a:rPr>
            </a:br>
            <a:r>
              <a:rPr lang="ru-RU" sz="1600" b="1" i="1" dirty="0">
                <a:solidFill>
                  <a:srgbClr val="00B050"/>
                </a:solidFill>
              </a:rPr>
              <a:t>Лечение </a:t>
            </a:r>
            <a:br>
              <a:rPr lang="ru-RU" sz="1600" b="1" i="1" dirty="0">
                <a:solidFill>
                  <a:srgbClr val="00B050"/>
                </a:solidFill>
              </a:rPr>
            </a:br>
            <a:r>
              <a:rPr lang="ru-RU" sz="1600" b="1" i="1" dirty="0">
                <a:solidFill>
                  <a:srgbClr val="00B050"/>
                </a:solidFill>
              </a:rPr>
              <a:t/>
            </a:r>
            <a:br>
              <a:rPr lang="ru-RU" sz="1600" b="1" i="1" dirty="0">
                <a:solidFill>
                  <a:srgbClr val="00B050"/>
                </a:solidFill>
              </a:rPr>
            </a:br>
            <a:r>
              <a:rPr lang="ru-RU" sz="1600" b="1" i="1" dirty="0">
                <a:solidFill>
                  <a:srgbClr val="00B050"/>
                </a:solidFill>
              </a:rPr>
              <a:t>В начальной стадии старческой катаракты применяют медикаментозное лечение – глазные капли, содержащие витамины В, аскорбиновую кислоту, токоферол, АТФ, глюкозу, ингибиторы </a:t>
            </a:r>
            <a:r>
              <a:rPr lang="ru-RU" sz="1600" b="1" i="1" dirty="0" err="1">
                <a:solidFill>
                  <a:srgbClr val="00B050"/>
                </a:solidFill>
              </a:rPr>
              <a:t>альдоредуктазы</a:t>
            </a:r>
            <a:r>
              <a:rPr lang="ru-RU" sz="1600" b="1" i="1" dirty="0">
                <a:solidFill>
                  <a:srgbClr val="00B050"/>
                </a:solidFill>
              </a:rPr>
              <a:t>, никотиновую кислоту, калий йодид и многие другие компоненты. </a:t>
            </a:r>
            <a:br>
              <a:rPr lang="ru-RU" sz="1600" b="1" i="1" dirty="0">
                <a:solidFill>
                  <a:srgbClr val="00B050"/>
                </a:solidFill>
              </a:rPr>
            </a:br>
            <a:r>
              <a:rPr lang="ru-RU" sz="1600" b="1" i="1" dirty="0">
                <a:solidFill>
                  <a:srgbClr val="00B050"/>
                </a:solidFill>
              </a:rPr>
              <a:t/>
            </a:r>
            <a:br>
              <a:rPr lang="ru-RU" sz="1600" b="1" i="1" dirty="0">
                <a:solidFill>
                  <a:srgbClr val="00B050"/>
                </a:solidFill>
              </a:rPr>
            </a:br>
            <a:r>
              <a:rPr lang="ru-RU" sz="1600" b="1" i="1" dirty="0">
                <a:solidFill>
                  <a:srgbClr val="00B050"/>
                </a:solidFill>
              </a:rPr>
              <a:t/>
            </a:r>
            <a:br>
              <a:rPr lang="ru-RU" sz="1600" b="1" i="1" dirty="0">
                <a:solidFill>
                  <a:srgbClr val="00B050"/>
                </a:solidFill>
              </a:rPr>
            </a:br>
            <a:r>
              <a:rPr lang="ru-RU" sz="1600" b="1" i="1" dirty="0">
                <a:solidFill>
                  <a:srgbClr val="00B050"/>
                </a:solidFill>
              </a:rPr>
              <a:t>При кортикальной и ядерной форме заболевания назначают инстилляции </a:t>
            </a:r>
            <a:r>
              <a:rPr lang="ru-RU" sz="1600" b="1" i="1" dirty="0" err="1">
                <a:solidFill>
                  <a:srgbClr val="00B050"/>
                </a:solidFill>
              </a:rPr>
              <a:t>пиреноксина</a:t>
            </a:r>
            <a:r>
              <a:rPr lang="ru-RU" sz="1600" b="1" i="1" dirty="0">
                <a:solidFill>
                  <a:srgbClr val="00B050"/>
                </a:solidFill>
              </a:rPr>
              <a:t>, </a:t>
            </a:r>
            <a:r>
              <a:rPr lang="ru-RU" sz="1600" b="1" i="1" dirty="0" err="1">
                <a:solidFill>
                  <a:srgbClr val="00B050"/>
                </a:solidFill>
              </a:rPr>
              <a:t>азапентоцена</a:t>
            </a:r>
            <a:r>
              <a:rPr lang="ru-RU" sz="1600" b="1" i="1" dirty="0">
                <a:solidFill>
                  <a:srgbClr val="00B050"/>
                </a:solidFill>
              </a:rPr>
              <a:t> по 2 капли 5–6 раз в день. </a:t>
            </a:r>
            <a:br>
              <a:rPr lang="ru-RU" sz="1600" b="1" i="1" dirty="0">
                <a:solidFill>
                  <a:srgbClr val="00B050"/>
                </a:solidFill>
              </a:rPr>
            </a:br>
            <a:r>
              <a:rPr lang="ru-RU" sz="1600" b="1" i="1" dirty="0">
                <a:solidFill>
                  <a:srgbClr val="00B050"/>
                </a:solidFill>
              </a:rPr>
              <a:t>Прогрессирующее помутнение центральных участков хрусталика проявляется </a:t>
            </a:r>
            <a:r>
              <a:rPr lang="ru-RU" sz="1600" b="1" i="1" dirty="0" err="1">
                <a:solidFill>
                  <a:srgbClr val="00B050"/>
                </a:solidFill>
              </a:rPr>
              <a:t>некорригируемым</a:t>
            </a:r>
            <a:r>
              <a:rPr lang="ru-RU" sz="1600" b="1" i="1" dirty="0">
                <a:solidFill>
                  <a:srgbClr val="00B050"/>
                </a:solidFill>
              </a:rPr>
              <a:t> снижением остроты зрения до 0,3 и менее, утратой зрительной работоспособности и снижением качества жизни больного. Эти обстоятельства побуждают врача отменить инстилляции перечисленных капель и предложить пациенту хирургическое лечение – операцию экстракции катаракты. Операция плановая, и сроки ее проведения в значительной мере зависят от предполагаемого способа коррекции афакии (состояние отсутствия хрусталика, характеризующееся высокой гиперметропией, углублением передней камеры и дрожанием радужки). </a:t>
            </a:r>
            <a:br>
              <a:rPr lang="ru-RU" sz="1600" b="1" i="1" dirty="0">
                <a:solidFill>
                  <a:srgbClr val="00B050"/>
                </a:solidFill>
              </a:rPr>
            </a:br>
            <a:endParaRPr lang="ru-RU" sz="1600" b="1" i="1" dirty="0">
              <a:solidFill>
                <a:srgbClr val="00B050"/>
              </a:solidFill>
            </a:endParaRPr>
          </a:p>
        </p:txBody>
      </p:sp>
    </p:spTree>
    <p:extLst>
      <p:ext uri="{BB962C8B-B14F-4D97-AF65-F5344CB8AC3E}">
        <p14:creationId xmlns:p14="http://schemas.microsoft.com/office/powerpoint/2010/main" xmlns="" val="136010142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2455" y="4215582"/>
            <a:ext cx="10515600" cy="1325563"/>
          </a:xfrm>
        </p:spPr>
        <p:txBody>
          <a:bodyPr>
            <a:normAutofit fontScale="90000"/>
          </a:bodyPr>
          <a:lstStyle/>
          <a:p>
            <a:r>
              <a:rPr lang="ru-RU" sz="1800" b="1" i="1" dirty="0"/>
              <a:t>Близорукостью, или миопией, страдает каждый третий человек на Земле. Близоруким людям тяжело дается видеть номера маршрутов общественного </a:t>
            </a:r>
            <a:r>
              <a:rPr lang="ru-RU" sz="1800" b="1" i="1" dirty="0" err="1"/>
              <a:t>транспорта,прочитать</a:t>
            </a:r>
            <a:r>
              <a:rPr lang="ru-RU" sz="1800" b="1" i="1" dirty="0"/>
              <a:t> дорожные знаки, а также различать другие предметы на расстоянии. Но близорукие могут хорошо видеть во время </a:t>
            </a:r>
            <a:r>
              <a:rPr lang="ru-RU" sz="1800" b="1" i="1" dirty="0" err="1"/>
              <a:t>занятий,связанных</a:t>
            </a:r>
            <a:r>
              <a:rPr lang="ru-RU" sz="1800" b="1" i="1" dirty="0"/>
              <a:t> со зрением на близком </a:t>
            </a:r>
            <a:r>
              <a:rPr lang="ru-RU" sz="1800" b="1" i="1" dirty="0" err="1"/>
              <a:t>расстоянии,таких</a:t>
            </a:r>
            <a:r>
              <a:rPr lang="ru-RU" sz="1800" b="1" i="1" dirty="0"/>
              <a:t> как письмо и чтение.</a:t>
            </a:r>
            <a:br>
              <a:rPr lang="ru-RU" sz="1800" b="1" i="1" dirty="0"/>
            </a:br>
            <a:r>
              <a:rPr lang="ru-RU" sz="1800" b="1" i="1" u="sng" dirty="0"/>
              <a:t>Симптомы близорукости</a:t>
            </a:r>
            <a:r>
              <a:rPr lang="ru-RU" sz="1800" b="1" i="1" dirty="0"/>
              <a:t/>
            </a:r>
            <a:br>
              <a:rPr lang="ru-RU" sz="1800" b="1" i="1" dirty="0"/>
            </a:br>
            <a:r>
              <a:rPr lang="ru-RU" sz="1800" b="1" i="1" dirty="0"/>
              <a:t>У близоруких часто бывают головные </a:t>
            </a:r>
            <a:r>
              <a:rPr lang="ru-RU" sz="1800" b="1" i="1" dirty="0" err="1"/>
              <a:t>боли.Они</a:t>
            </a:r>
            <a:r>
              <a:rPr lang="ru-RU" sz="1800" b="1" i="1" dirty="0"/>
              <a:t> испытывают повышенную зрительную утомляемость при управлении автомобилем или во время спортивных игр. Если Вас беспокоят эти симптомы при ношении очков или контактных линз, Вам возможно требуется пройти полное офтальмологическое обследование и подобрать новые очки или контактные линзы.</a:t>
            </a:r>
            <a:br>
              <a:rPr lang="ru-RU" sz="1800" b="1" i="1" dirty="0"/>
            </a:br>
            <a:r>
              <a:rPr lang="ru-RU" sz="1800" b="1" i="1" u="sng" dirty="0"/>
              <a:t>Что вызывает близорукость?</a:t>
            </a:r>
            <a:r>
              <a:rPr lang="ru-RU" sz="1800" b="1" i="1" dirty="0"/>
              <a:t/>
            </a:r>
            <a:br>
              <a:rPr lang="ru-RU" sz="1800" b="1" i="1" dirty="0"/>
            </a:br>
            <a:r>
              <a:rPr lang="ru-RU" sz="1800" b="1" i="1" dirty="0"/>
              <a:t>Близорукость в подавляющем числе случаев связана с небольшим удлинением глазного яблока в переднезадней </a:t>
            </a:r>
            <a:br>
              <a:rPr lang="ru-RU" sz="1800" b="1" i="1" dirty="0"/>
            </a:br>
            <a:r>
              <a:rPr lang="ru-RU" sz="1800" b="1" i="1" dirty="0"/>
              <a:t>оси. Это приводит к тому, что параллельные лучи </a:t>
            </a:r>
            <a:r>
              <a:rPr lang="ru-RU" sz="1800" b="1" i="1" dirty="0" err="1"/>
              <a:t>света,попадающие</a:t>
            </a:r>
            <a:r>
              <a:rPr lang="ru-RU" sz="1800" b="1" i="1" dirty="0"/>
              <a:t> в глаз, собираются в одну точку (фокусируются)перед сетчаткой, а не прямо на ее поверхности.</a:t>
            </a:r>
            <a:r>
              <a:rPr lang="ru-RU" sz="1200" dirty="0"/>
              <a:t/>
            </a:r>
            <a:br>
              <a:rPr lang="ru-RU" sz="1200" dirty="0"/>
            </a:br>
            <a:endParaRPr lang="ru-RU" sz="1200"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81047" y="236239"/>
            <a:ext cx="4755238" cy="2823832"/>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311840" y="523152"/>
            <a:ext cx="4381500" cy="2076450"/>
          </a:xfrm>
          <a:prstGeom prst="rect">
            <a:avLst/>
          </a:prstGeom>
        </p:spPr>
      </p:pic>
    </p:spTree>
    <p:extLst>
      <p:ext uri="{BB962C8B-B14F-4D97-AF65-F5344CB8AC3E}">
        <p14:creationId xmlns:p14="http://schemas.microsoft.com/office/powerpoint/2010/main" xmlns="" val="226611332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TotalTime>
  <Words>396</Words>
  <Application>Microsoft Office PowerPoint</Application>
  <PresentationFormat>Произвольный</PresentationFormat>
  <Paragraphs>23</Paragraphs>
  <Slides>15</Slides>
  <Notes>0</Notes>
  <HiddenSlides>1</HiddenSlides>
  <MMClips>0</MMClips>
  <ScaleCrop>false</ScaleCrop>
  <HeadingPairs>
    <vt:vector size="4" baseType="variant">
      <vt:variant>
        <vt:lpstr>Тема</vt:lpstr>
      </vt:variant>
      <vt:variant>
        <vt:i4>5</vt:i4>
      </vt:variant>
      <vt:variant>
        <vt:lpstr>Заголовки слайдов</vt:lpstr>
      </vt:variant>
      <vt:variant>
        <vt:i4>15</vt:i4>
      </vt:variant>
    </vt:vector>
  </HeadingPairs>
  <TitlesOfParts>
    <vt:vector size="20" baseType="lpstr">
      <vt:lpstr>Тема Office</vt:lpstr>
      <vt:lpstr>1_Тема Office</vt:lpstr>
      <vt:lpstr>2_Тема Office</vt:lpstr>
      <vt:lpstr>3_Тема Office</vt:lpstr>
      <vt:lpstr>4_Тема Office</vt:lpstr>
      <vt:lpstr>Слайд 1</vt:lpstr>
      <vt:lpstr>Слайд 2</vt:lpstr>
      <vt:lpstr>Слайд 3</vt:lpstr>
      <vt:lpstr>Слайд 4</vt:lpstr>
      <vt:lpstr>Слайд 5</vt:lpstr>
      <vt:lpstr>Слайд 6</vt:lpstr>
      <vt:lpstr>Слайд 7</vt:lpstr>
      <vt:lpstr>В процессе развития катаракты могут, хотя и очень редко (0,03–0,06% случаев), появиться тяжелые и бурно прогрессирующие осложнения: вторичная факогенная глаукома, протекающая по типу острого приступа (возникает в незрелой или перезрелой стадии катаракты) и разрыв капсулы перезрелой катаракты, провоцирующий острый факолитический иридоциклит с гипертензионным синдромом.     Лечение   В начальной стадии старческой катаракты применяют медикаментозное лечение – глазные капли, содержащие витамины В, аскорбиновую кислоту, токоферол, АТФ, глюкозу, ингибиторы альдоредуктазы, никотиновую кислоту, калий йодид и многие другие компоненты.    При кортикальной и ядерной форме заболевания назначают инстилляции пиреноксина, азапентоцена по 2 капли 5–6 раз в день.  Прогрессирующее помутнение центральных участков хрусталика проявляется некорригируемым снижением остроты зрения до 0,3 и менее, утратой зрительной работоспособности и снижением качества жизни больного. Эти обстоятельства побуждают врача отменить инстилляции перечисленных капель и предложить пациенту хирургическое лечение – операцию экстракции катаракты. Операция плановая, и сроки ее проведения в значительной мере зависят от предполагаемого способа коррекции афакии (состояние отсутствия хрусталика, характеризующееся высокой гиперметропией, углублением передней камеры и дрожанием радужки).  </vt:lpstr>
      <vt:lpstr>Близорукостью, или миопией, страдает каждый третий человек на Земле. Близоруким людям тяжело дается видеть номера маршрутов общественного транспорта,прочитать дорожные знаки, а также различать другие предметы на расстоянии. Но близорукие могут хорошо видеть во время занятий,связанных со зрением на близком расстоянии,таких как письмо и чтение. Симптомы близорукости У близоруких часто бывают головные боли.Они испытывают повышенную зрительную утомляемость при управлении автомобилем или во время спортивных игр. Если Вас беспокоят эти симптомы при ношении очков или контактных линз, Вам возможно требуется пройти полное офтальмологическое обследование и подобрать новые очки или контактные линзы. Что вызывает близорукость? Близорукость в подавляющем числе случаев связана с небольшим удлинением глазного яблока в переднезадней  оси. Это приводит к тому, что параллельные лучи света,попадающие в глаз, собираются в одну точку (фокусируются)перед сетчаткой, а не прямо на ее поверхности. </vt:lpstr>
      <vt:lpstr>Лечение близорукости Миопию можно исправить очками,контактными линзами или рефракционной хирургией. В зависимости от степени близорукости Вы можете испытывать потребность в очках постоянно, или только когда Вам необходимо зрение вдаль, например при просмотре телепрограмм и кинофильмов,когда Вы смотрите на доску, или сидите за рулем автомобиля. При близорукости сила очковых стекол и контактных линз обозначается отрицательным числом. Чем оно более отрицательно, тем линзы более сильные. </vt:lpstr>
      <vt:lpstr>Слайд 11</vt:lpstr>
      <vt:lpstr>Слайд 12</vt:lpstr>
      <vt:lpstr>Слайд 13</vt:lpstr>
      <vt:lpstr>  </vt:lpstr>
      <vt:lpstr>БЕРЕГИТЕ СВОЕ ЗРЕНИЕ! СПАСИБО ЗА ВНИМАНИЕ!!</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МКОУ Ереминская ООШ</dc:creator>
  <cp:lastModifiedBy>User</cp:lastModifiedBy>
  <cp:revision>24</cp:revision>
  <dcterms:created xsi:type="dcterms:W3CDTF">2013-10-18T03:13:24Z</dcterms:created>
  <dcterms:modified xsi:type="dcterms:W3CDTF">2016-03-30T10:18:12Z</dcterms:modified>
</cp:coreProperties>
</file>